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_rels/slideMaster1.xml.rels" ContentType="application/vnd.openxmlformats-package.relationships+xml"/>
  <Override PartName="/ppt/notesSlides/notesSlide1.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216000" y="812520"/>
            <a:ext cx="7127280" cy="4008960"/>
          </a:xfrm>
          <a:prstGeom prst="rect">
            <a:avLst/>
          </a:prstGeom>
        </p:spPr>
        <p:txBody>
          <a:bodyPr lIns="0" rIns="0" tIns="0" bIns="0" anchor="ctr"/>
          <a:p>
            <a:r>
              <a:rPr b="0" lang="en-US" sz="1800" spc="-1" strike="noStrike">
                <a:solidFill>
                  <a:srgbClr val="000000"/>
                </a:solidFill>
                <a:latin typeface="DengXian"/>
              </a:rPr>
              <a:t>Folie mittels Klicken verschieben</a:t>
            </a:r>
            <a:endParaRPr b="0" lang="en-US" sz="1800" spc="-1" strike="noStrike">
              <a:solidFill>
                <a:srgbClr val="000000"/>
              </a:solidFill>
              <a:latin typeface="DengXian"/>
            </a:endParaRPr>
          </a:p>
        </p:txBody>
      </p:sp>
      <p:sp>
        <p:nvSpPr>
          <p:cNvPr id="42" name="PlaceHolder 2"/>
          <p:cNvSpPr>
            <a:spLocks noGrp="1"/>
          </p:cNvSpPr>
          <p:nvPr>
            <p:ph type="body"/>
          </p:nvPr>
        </p:nvSpPr>
        <p:spPr>
          <a:xfrm>
            <a:off x="756000" y="5078520"/>
            <a:ext cx="6047640" cy="4811040"/>
          </a:xfrm>
          <a:prstGeom prst="rect">
            <a:avLst/>
          </a:prstGeom>
        </p:spPr>
        <p:txBody>
          <a:bodyPr lIns="0" rIns="0" tIns="0" bIns="0"/>
          <a:p>
            <a:r>
              <a:rPr b="0" lang="pt-BR" sz="2000" spc="-1" strike="noStrike">
                <a:latin typeface="Arial"/>
              </a:rPr>
              <a:t>Format der Notizen mittels Klicken bearbeiten</a:t>
            </a:r>
            <a:endParaRPr b="0" lang="pt-BR" sz="2000" spc="-1" strike="noStrike">
              <a:latin typeface="Arial"/>
            </a:endParaRPr>
          </a:p>
        </p:txBody>
      </p:sp>
      <p:sp>
        <p:nvSpPr>
          <p:cNvPr id="43" name="PlaceHolder 3"/>
          <p:cNvSpPr>
            <a:spLocks noGrp="1"/>
          </p:cNvSpPr>
          <p:nvPr>
            <p:ph type="hdr"/>
          </p:nvPr>
        </p:nvSpPr>
        <p:spPr>
          <a:xfrm>
            <a:off x="0" y="0"/>
            <a:ext cx="3280680" cy="534240"/>
          </a:xfrm>
          <a:prstGeom prst="rect">
            <a:avLst/>
          </a:prstGeom>
        </p:spPr>
        <p:txBody>
          <a:bodyPr lIns="0" rIns="0" tIns="0" bIns="0"/>
          <a:p>
            <a:r>
              <a:rPr b="0" lang="pt-BR" sz="1400" spc="-1" strike="noStrike">
                <a:latin typeface="Times New Roman"/>
              </a:rPr>
              <a:t> </a:t>
            </a:r>
            <a:endParaRPr b="0" lang="pt-BR" sz="1400" spc="-1" strike="noStrike">
              <a:latin typeface="Times New Roman"/>
            </a:endParaRPr>
          </a:p>
        </p:txBody>
      </p:sp>
      <p:sp>
        <p:nvSpPr>
          <p:cNvPr id="44" name="PlaceHolder 4"/>
          <p:cNvSpPr>
            <a:spLocks noGrp="1"/>
          </p:cNvSpPr>
          <p:nvPr>
            <p:ph type="dt"/>
          </p:nvPr>
        </p:nvSpPr>
        <p:spPr>
          <a:xfrm>
            <a:off x="4278960" y="0"/>
            <a:ext cx="3280680" cy="534240"/>
          </a:xfrm>
          <a:prstGeom prst="rect">
            <a:avLst/>
          </a:prstGeom>
        </p:spPr>
        <p:txBody>
          <a:bodyPr lIns="0" rIns="0" tIns="0" bIns="0"/>
          <a:p>
            <a:pPr algn="r"/>
            <a:r>
              <a:rPr b="0" lang="pt-BR" sz="1400" spc="-1" strike="noStrike">
                <a:latin typeface="Times New Roman"/>
              </a:rPr>
              <a:t> </a:t>
            </a:r>
            <a:endParaRPr b="0" lang="pt-BR" sz="1400" spc="-1" strike="noStrike">
              <a:latin typeface="Times New Roman"/>
            </a:endParaRPr>
          </a:p>
        </p:txBody>
      </p:sp>
      <p:sp>
        <p:nvSpPr>
          <p:cNvPr id="45" name="PlaceHolder 5"/>
          <p:cNvSpPr>
            <a:spLocks noGrp="1"/>
          </p:cNvSpPr>
          <p:nvPr>
            <p:ph type="ftr"/>
          </p:nvPr>
        </p:nvSpPr>
        <p:spPr>
          <a:xfrm>
            <a:off x="0" y="10157400"/>
            <a:ext cx="3280680" cy="534240"/>
          </a:xfrm>
          <a:prstGeom prst="rect">
            <a:avLst/>
          </a:prstGeom>
        </p:spPr>
        <p:txBody>
          <a:bodyPr lIns="0" rIns="0" tIns="0" bIns="0" anchor="b"/>
          <a:p>
            <a:r>
              <a:rPr b="0" lang="pt-BR" sz="1400" spc="-1" strike="noStrike">
                <a:latin typeface="Times New Roman"/>
              </a:rPr>
              <a:t> </a:t>
            </a:r>
            <a:endParaRPr b="0" lang="pt-BR" sz="1400" spc="-1" strike="noStrike">
              <a:latin typeface="Times New Roman"/>
            </a:endParaRPr>
          </a:p>
        </p:txBody>
      </p:sp>
      <p:sp>
        <p:nvSpPr>
          <p:cNvPr id="46" name="PlaceHolder 6"/>
          <p:cNvSpPr>
            <a:spLocks noGrp="1"/>
          </p:cNvSpPr>
          <p:nvPr>
            <p:ph type="sldNum"/>
          </p:nvPr>
        </p:nvSpPr>
        <p:spPr>
          <a:xfrm>
            <a:off x="4278960" y="10157400"/>
            <a:ext cx="3280680" cy="534240"/>
          </a:xfrm>
          <a:prstGeom prst="rect">
            <a:avLst/>
          </a:prstGeom>
        </p:spPr>
        <p:txBody>
          <a:bodyPr lIns="0" rIns="0" tIns="0" bIns="0" anchor="b"/>
          <a:p>
            <a:pPr algn="r"/>
            <a:fld id="{FD7D9776-EFC8-4A5D-AB14-68839F2332CA}" type="slidenum">
              <a:rPr b="0" lang="pt-BR" sz="1400" spc="-1" strike="noStrike">
                <a:latin typeface="Times New Roman"/>
              </a:rPr>
              <a:t>1</a:t>
            </a:fld>
            <a:endParaRPr b="0" lang="pt-B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sldImg"/>
          </p:nvPr>
        </p:nvSpPr>
        <p:spPr>
          <a:xfrm>
            <a:off x="1371600" y="1143000"/>
            <a:ext cx="4114440" cy="3085920"/>
          </a:xfrm>
          <a:prstGeom prst="rect">
            <a:avLst/>
          </a:prstGeom>
        </p:spPr>
      </p:sp>
      <p:sp>
        <p:nvSpPr>
          <p:cNvPr id="80" name="PlaceHolder 2"/>
          <p:cNvSpPr>
            <a:spLocks noGrp="1"/>
          </p:cNvSpPr>
          <p:nvPr>
            <p:ph type="body"/>
          </p:nvPr>
        </p:nvSpPr>
        <p:spPr>
          <a:xfrm>
            <a:off x="685800" y="4400640"/>
            <a:ext cx="5486040" cy="3600000"/>
          </a:xfrm>
          <a:prstGeom prst="rect">
            <a:avLst/>
          </a:prstGeom>
        </p:spPr>
        <p:txBody>
          <a:bodyPr/>
          <a:p>
            <a:pPr marL="216000" indent="-216000">
              <a:lnSpc>
                <a:spcPct val="100000"/>
              </a:lnSpc>
            </a:pPr>
            <a:endParaRPr b="0" lang="pt-BR" sz="2000" spc="-1" strike="noStrike">
              <a:latin typeface="Arial"/>
            </a:endParaRPr>
          </a:p>
          <a:p>
            <a:pPr marL="216000" indent="-216000">
              <a:lnSpc>
                <a:spcPct val="100000"/>
              </a:lnSpc>
            </a:pPr>
            <a:r>
              <a:rPr b="1" lang="pt-BR" sz="1200" spc="-1" strike="noStrike">
                <a:solidFill>
                  <a:srgbClr val="000000"/>
                </a:solidFill>
                <a:latin typeface="+mn-lt"/>
                <a:ea typeface="+mn-ea"/>
              </a:rPr>
              <a:t>Priority actions over the next 4 years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National governments must take the lead in developing human and institutional capacities in support of the energy transformation, advanced through a coordinated approach by development pa rtners.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Establish a platform or integrate/consolidate existing platforms and institutions dealing with capacity building. The focus needs to be on integrated multi - stakeholder approaches to designing capacity building plans, with holistic, gender - inclusive , integrated frameworks for SDG 7 in a relevant global institution.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Effect CB at the country and regional level by designating national focal institutions and adequately resourcing them. These institutions would have responsibility for: undertaking integr ated CB needs assessments at various levels, involving policy makers, the private sector, academia and communities; determining the delivery mechanisms; and putting in place exacting monitoring and dynamic tracking mechanisms. The broader and integrated ap proach needs to be complemented with targeted and specialised SDG 7 capacity building, with specialised agencies and institutions.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Define cross - sectoral integrated targets between SDG7 and other SDGs, and track their achievement through an appropriately d esigned monitoring and evaluation framework. </a:t>
            </a:r>
            <a:endParaRPr b="0" lang="pt-BR" sz="1200" spc="-1" strike="noStrike">
              <a:latin typeface="Arial"/>
            </a:endParaRPr>
          </a:p>
          <a:p>
            <a:pPr marL="216000" indent="-216000">
              <a:lnSpc>
                <a:spcPct val="100000"/>
              </a:lnSpc>
            </a:pPr>
            <a:r>
              <a:rPr b="1" lang="pt-BR" sz="1200" spc="-1" strike="noStrike">
                <a:solidFill>
                  <a:srgbClr val="000000"/>
                </a:solidFill>
                <a:latin typeface="+mn-lt"/>
                <a:ea typeface="+mn-ea"/>
              </a:rPr>
              <a:t>Priority actions towards 2030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Create a network of the global and national institutions identified above to institutionalise CB for SDG7 and related SDGs. This Network should evolve to function as a: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a) Knowledge bank: repository for contextually - mapped knowledge resources on policies, regulations and actions for energy access, energy efficiency, renewable energy;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b) Clearinghouse(s): platform for active information and experience exchange at international, regional , national, subnational or local levels;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c) Resource centre: provide on - line tools for CB needs assessments to facilitate project development, resource assessments, access to finance, public - private partnership models; and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d) Help desk: an on - line help desk fo r customising actions/interventions at the local level.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Refresh and re - align the curriculum in higher education institutions including doctoral and post - doctoral works to better respond to the needs of SDG 7 and related goals. </a:t>
            </a:r>
            <a:endParaRPr b="0" lang="pt-BR" sz="1200" spc="-1" strike="noStrike">
              <a:latin typeface="Arial"/>
            </a:endParaRPr>
          </a:p>
          <a:p>
            <a:pPr marL="216000" indent="-216000">
              <a:lnSpc>
                <a:spcPct val="100000"/>
              </a:lnSpc>
            </a:pPr>
            <a:endParaRPr b="0" lang="pt-BR" sz="1200" spc="-1" strike="noStrike">
              <a:latin typeface="Arial"/>
            </a:endParaRPr>
          </a:p>
        </p:txBody>
      </p:sp>
      <p:sp>
        <p:nvSpPr>
          <p:cNvPr id="81" name="TextShape 3"/>
          <p:cNvSpPr txBox="1"/>
          <p:nvPr/>
        </p:nvSpPr>
        <p:spPr>
          <a:xfrm>
            <a:off x="3884760" y="8685360"/>
            <a:ext cx="2971440" cy="458280"/>
          </a:xfrm>
          <a:prstGeom prst="rect">
            <a:avLst/>
          </a:prstGeom>
          <a:noFill/>
          <a:ln>
            <a:noFill/>
          </a:ln>
        </p:spPr>
        <p:txBody>
          <a:bodyPr anchor="b"/>
          <a:p>
            <a:pPr algn="r">
              <a:lnSpc>
                <a:spcPct val="100000"/>
              </a:lnSpc>
            </a:pPr>
            <a:fld id="{72F22039-42AF-4421-ACAF-71631CE0701C}" type="slidenum">
              <a:rPr b="0" lang="pt-BR" sz="1200" spc="-1" strike="noStrike">
                <a:solidFill>
                  <a:srgbClr val="000000"/>
                </a:solidFill>
                <a:latin typeface="+mn-lt"/>
                <a:ea typeface="+mn-ea"/>
              </a:rPr>
              <a:t>1</a:t>
            </a:fld>
            <a:endParaRPr b="0" lang="pt-BR" sz="1200" spc="-1" strike="noStrike">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371600" y="1143000"/>
            <a:ext cx="4114440" cy="3085920"/>
          </a:xfrm>
          <a:prstGeom prst="rect">
            <a:avLst/>
          </a:prstGeom>
        </p:spPr>
      </p:sp>
      <p:sp>
        <p:nvSpPr>
          <p:cNvPr id="83" name="PlaceHolder 2"/>
          <p:cNvSpPr>
            <a:spLocks noGrp="1"/>
          </p:cNvSpPr>
          <p:nvPr>
            <p:ph type="body"/>
          </p:nvPr>
        </p:nvSpPr>
        <p:spPr>
          <a:xfrm>
            <a:off x="685800" y="4400640"/>
            <a:ext cx="5486040" cy="3600000"/>
          </a:xfrm>
          <a:prstGeom prst="rect">
            <a:avLst/>
          </a:prstGeom>
        </p:spPr>
        <p:txBody>
          <a:bodyPr/>
          <a:p>
            <a:pPr marL="216000" indent="-216000">
              <a:lnSpc>
                <a:spcPct val="100000"/>
              </a:lnSpc>
            </a:pPr>
            <a:r>
              <a:rPr b="1" lang="pt-BR" sz="1200" spc="-1" strike="noStrike">
                <a:solidFill>
                  <a:srgbClr val="000000"/>
                </a:solidFill>
                <a:latin typeface="+mn-lt"/>
                <a:ea typeface="+mn-ea"/>
              </a:rPr>
              <a:t>Status of gender and energy and progress towards achieving SDGs</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Over one billion people in the world lack access to electricity, and close to 3 billion lack access to clean cooking. Women bear the greatest burden of this energy poverty – it is their unpaid time and labour that is expended to gather biomass fuels for cooking, collect water, or manually process grains and other foods. Household air pollution, linked to burning fuels such as wood, animal waste and charcoal, is responsible for about 2.8 million deaths every year, mostly among women and children.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Greater access to energy services can improve women’s health and wellbeing, free up their time, and enable their economic empowerment, thereby supporting the achievement of SDG 5.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While some countries and regions are on track to achieve electricity for all, under current policies and trends, 2.3 billion people will still lack access to clean cooking facilities in 2030. In recent years, going beyond their traditional role as “users” and “beneficiaries,” women are playing a role in expanding energy access—thereby becoming part of the solution. A number of actors have started working on the intersection of gender, energy and sustainable development, and in advancing gender equality, social inclusion, and women’s empowerment in the energy sector.</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  </a:t>
            </a:r>
            <a:r>
              <a:rPr b="0" lang="pt-BR" sz="1200" spc="-1" strike="noStrike">
                <a:solidFill>
                  <a:srgbClr val="000000"/>
                </a:solidFill>
                <a:latin typeface="+mn-lt"/>
                <a:ea typeface="+mn-ea"/>
              </a:rPr>
              <a:t>The IEA finds that 2.8 billion people lack access to clean cooking (2.5 billion rely on the traditional use of solid biomass, 120 million on kerosene, 170 million on coal). See IEA Energy Access Outlook 2017, iea.org/energyaccess.  Global Tracking Framework figure is 3.04 billion.</a:t>
            </a:r>
            <a:endParaRPr b="0" lang="pt-BR" sz="1200" spc="-1" strike="noStrike">
              <a:latin typeface="Arial"/>
            </a:endParaRPr>
          </a:p>
          <a:p>
            <a:pPr marL="216000" indent="-216000">
              <a:lnSpc>
                <a:spcPct val="100000"/>
              </a:lnSpc>
            </a:pPr>
            <a:endParaRPr b="0" lang="pt-BR" sz="1200" spc="-1" strike="noStrike">
              <a:latin typeface="Arial"/>
            </a:endParaRPr>
          </a:p>
        </p:txBody>
      </p:sp>
      <p:sp>
        <p:nvSpPr>
          <p:cNvPr id="84" name="TextShape 3"/>
          <p:cNvSpPr txBox="1"/>
          <p:nvPr/>
        </p:nvSpPr>
        <p:spPr>
          <a:xfrm>
            <a:off x="3884760" y="8685360"/>
            <a:ext cx="2971440" cy="458280"/>
          </a:xfrm>
          <a:prstGeom prst="rect">
            <a:avLst/>
          </a:prstGeom>
          <a:noFill/>
          <a:ln>
            <a:noFill/>
          </a:ln>
        </p:spPr>
        <p:txBody>
          <a:bodyPr anchor="b"/>
          <a:p>
            <a:pPr algn="r">
              <a:lnSpc>
                <a:spcPct val="100000"/>
              </a:lnSpc>
            </a:pPr>
            <a:fld id="{4B73EFBE-98E7-4268-8889-3636634F11CE}" type="slidenum">
              <a:rPr b="0" lang="pt-BR" sz="1200" spc="-1" strike="noStrike">
                <a:solidFill>
                  <a:srgbClr val="000000"/>
                </a:solidFill>
                <a:latin typeface="+mn-lt"/>
                <a:ea typeface="+mn-ea"/>
              </a:rPr>
              <a:t>1</a:t>
            </a:fld>
            <a:endParaRPr b="0" lang="pt-BR" sz="1200" spc="-1" strike="noStrike">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1371600" y="1143000"/>
            <a:ext cx="4114440" cy="3085920"/>
          </a:xfrm>
          <a:prstGeom prst="rect">
            <a:avLst/>
          </a:prstGeom>
        </p:spPr>
      </p:sp>
      <p:sp>
        <p:nvSpPr>
          <p:cNvPr id="86" name="PlaceHolder 2"/>
          <p:cNvSpPr>
            <a:spLocks noGrp="1"/>
          </p:cNvSpPr>
          <p:nvPr>
            <p:ph type="body"/>
          </p:nvPr>
        </p:nvSpPr>
        <p:spPr>
          <a:xfrm>
            <a:off x="685800" y="4400640"/>
            <a:ext cx="5486040" cy="3600000"/>
          </a:xfrm>
          <a:prstGeom prst="rect">
            <a:avLst/>
          </a:prstGeom>
        </p:spPr>
        <p:txBody>
          <a:bodyPr/>
          <a:p>
            <a:pPr marL="216000" indent="-216000">
              <a:lnSpc>
                <a:spcPct val="100000"/>
              </a:lnSpc>
            </a:pPr>
            <a:endParaRPr b="0" lang="pt-BR" sz="2000" spc="-1" strike="noStrike">
              <a:latin typeface="Arial"/>
            </a:endParaRPr>
          </a:p>
          <a:p>
            <a:pPr marL="216000" indent="-216000">
              <a:lnSpc>
                <a:spcPct val="100000"/>
              </a:lnSpc>
            </a:pPr>
            <a:r>
              <a:rPr b="1" lang="pt-BR" sz="1200" spc="-1" strike="noStrike">
                <a:solidFill>
                  <a:srgbClr val="000000"/>
                </a:solidFill>
                <a:latin typeface="+mn-lt"/>
                <a:ea typeface="+mn-ea"/>
              </a:rPr>
              <a:t>Priority Actions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Integrate gender and energy actions within all SDGs, and establish gender-responsive global and national energy sector policies backed by evidence, such as sex-disaggregated data and analysis. Continue to build expertise and experience on gender issues across the energy value chain, from off-grid distribution and consumption to policy/pricing to generation and energy production. Energy sector institutions including energy ministries and utilities should be supported in developing gender-responsive programmes, monitoring systems and data collection methods.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Promote and invest more in clean cooking technologies and decentralised sustainable energy technologies that support gender equality and women’s economic empowerment, involving women in the design and distribution of modern energy equipment and services. Within the energy industry itself, barriers to women executives, entrepreneurs and employees must fall, and their representation on national and global energy bodies grow.</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Governments must raise their efforts to promote women-centric business models for expanding energy access to all, including at the last mile, through capacity building, partnerships with local stakeholders, expanding women’s access to finance, and building a conducive enabling environment for women entrepreneurs.</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International and national energy and climate change programmes and mechanisms such as the Green Climate Fund and Nationally Determined Contributions must be supported to meaningfully integrate gender concerns in programming. </a:t>
            </a:r>
            <a:endParaRPr b="0" lang="pt-BR" sz="1200" spc="-1" strike="noStrike">
              <a:latin typeface="Arial"/>
            </a:endParaRPr>
          </a:p>
          <a:p>
            <a:pPr marL="216000" indent="-216000">
              <a:lnSpc>
                <a:spcPct val="100000"/>
              </a:lnSpc>
            </a:pPr>
            <a:endParaRPr b="0" lang="pt-BR" sz="1200" spc="-1" strike="noStrike">
              <a:latin typeface="Arial"/>
            </a:endParaRPr>
          </a:p>
        </p:txBody>
      </p:sp>
      <p:sp>
        <p:nvSpPr>
          <p:cNvPr id="87" name="TextShape 3"/>
          <p:cNvSpPr txBox="1"/>
          <p:nvPr/>
        </p:nvSpPr>
        <p:spPr>
          <a:xfrm>
            <a:off x="3884760" y="8685360"/>
            <a:ext cx="2971440" cy="458280"/>
          </a:xfrm>
          <a:prstGeom prst="rect">
            <a:avLst/>
          </a:prstGeom>
          <a:noFill/>
          <a:ln>
            <a:noFill/>
          </a:ln>
        </p:spPr>
        <p:txBody>
          <a:bodyPr anchor="b"/>
          <a:p>
            <a:pPr algn="r">
              <a:lnSpc>
                <a:spcPct val="100000"/>
              </a:lnSpc>
            </a:pPr>
            <a:fld id="{40D1E568-3355-4B67-9B63-F0370493C483}" type="slidenum">
              <a:rPr b="0" lang="pt-BR" sz="1200" spc="-1" strike="noStrike">
                <a:solidFill>
                  <a:srgbClr val="000000"/>
                </a:solidFill>
                <a:latin typeface="+mn-lt"/>
                <a:ea typeface="+mn-ea"/>
              </a:rPr>
              <a:t>1</a:t>
            </a:fld>
            <a:endParaRPr b="0" lang="pt-BR" sz="12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1371600" y="1143000"/>
            <a:ext cx="4114440" cy="3085920"/>
          </a:xfrm>
          <a:prstGeom prst="rect">
            <a:avLst/>
          </a:prstGeom>
        </p:spPr>
      </p:sp>
      <p:sp>
        <p:nvSpPr>
          <p:cNvPr id="89" name="PlaceHolder 2"/>
          <p:cNvSpPr>
            <a:spLocks noGrp="1"/>
          </p:cNvSpPr>
          <p:nvPr>
            <p:ph type="body"/>
          </p:nvPr>
        </p:nvSpPr>
        <p:spPr>
          <a:xfrm>
            <a:off x="685800" y="4400640"/>
            <a:ext cx="5486040" cy="3600000"/>
          </a:xfrm>
          <a:prstGeom prst="rect">
            <a:avLst/>
          </a:prstGeom>
        </p:spPr>
        <p:txBody>
          <a:bodyPr/>
          <a:p>
            <a:pPr marL="216000" indent="-216000">
              <a:lnSpc>
                <a:spcPct val="100000"/>
              </a:lnSpc>
            </a:pPr>
            <a:endParaRPr b="0" lang="pt-BR" sz="2000" spc="-1" strike="noStrike">
              <a:latin typeface="Arial"/>
            </a:endParaRPr>
          </a:p>
          <a:p>
            <a:pPr marL="216000" indent="-216000">
              <a:lnSpc>
                <a:spcPct val="100000"/>
              </a:lnSpc>
            </a:pPr>
            <a:r>
              <a:rPr b="1" lang="pt-BR" sz="1200" spc="-1" strike="noStrike">
                <a:solidFill>
                  <a:srgbClr val="000000"/>
                </a:solidFill>
                <a:latin typeface="+mn-lt"/>
                <a:ea typeface="+mn-ea"/>
              </a:rPr>
              <a:t>Priority Actions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Integrate gender and energy actions within all SDGs, and establish gender-responsive global and national energy sector policies backed by evidence, such as sex-disaggregated data and analysis. Continue to build expertise and experience on gender issues across the energy value chain, from off-grid distribution and consumption to policy/pricing to generation and energy production. Energy sector institutions including energy ministries and utilities should be supported in developing gender-responsive programmes, monitoring systems and data collection methods. </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Promote and invest more in clean cooking technologies and decentralised sustainable energy technologies that support gender equality and women’s economic empowerment, involving women in the design and distribution of modern energy equipment and services. Within the energy industry itself, barriers to women executives, entrepreneurs and employees must fall, and their representation on national and global energy bodies grow.</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Governments must raise their efforts to promote women-centric business models for expanding energy access to all, including at the last mile, through capacity building, partnerships with local stakeholders, expanding women’s access to finance, and building a conducive enabling environment for women entrepreneurs.</a:t>
            </a:r>
            <a:endParaRPr b="0" lang="pt-BR" sz="1200" spc="-1" strike="noStrike">
              <a:latin typeface="Arial"/>
            </a:endParaRPr>
          </a:p>
          <a:p>
            <a:pPr marL="216000" indent="-216000">
              <a:lnSpc>
                <a:spcPct val="100000"/>
              </a:lnSpc>
            </a:pPr>
            <a:r>
              <a:rPr b="0" lang="pt-BR" sz="1200" spc="-1" strike="noStrike">
                <a:solidFill>
                  <a:srgbClr val="000000"/>
                </a:solidFill>
                <a:latin typeface="+mn-lt"/>
                <a:ea typeface="+mn-ea"/>
              </a:rPr>
              <a:t>International and national energy and climate change programmes and mechanisms such as the Green Climate Fund and Nationally Determined Contributions must be supported to meaningfully integrate gender concerns in programming. </a:t>
            </a:r>
            <a:endParaRPr b="0" lang="pt-BR" sz="1200" spc="-1" strike="noStrike">
              <a:latin typeface="Arial"/>
            </a:endParaRPr>
          </a:p>
          <a:p>
            <a:pPr marL="216000" indent="-216000">
              <a:lnSpc>
                <a:spcPct val="100000"/>
              </a:lnSpc>
            </a:pPr>
            <a:endParaRPr b="0" lang="pt-BR" sz="1200" spc="-1" strike="noStrike">
              <a:latin typeface="Arial"/>
            </a:endParaRPr>
          </a:p>
        </p:txBody>
      </p:sp>
      <p:sp>
        <p:nvSpPr>
          <p:cNvPr id="90" name="TextShape 3"/>
          <p:cNvSpPr txBox="1"/>
          <p:nvPr/>
        </p:nvSpPr>
        <p:spPr>
          <a:xfrm>
            <a:off x="3884760" y="8685360"/>
            <a:ext cx="2971440" cy="458280"/>
          </a:xfrm>
          <a:prstGeom prst="rect">
            <a:avLst/>
          </a:prstGeom>
          <a:noFill/>
          <a:ln>
            <a:noFill/>
          </a:ln>
        </p:spPr>
        <p:txBody>
          <a:bodyPr anchor="b"/>
          <a:p>
            <a:pPr algn="r">
              <a:lnSpc>
                <a:spcPct val="100000"/>
              </a:lnSpc>
            </a:pPr>
            <a:fld id="{A06F7BE4-AC23-4536-BA36-7E26E017AFA3}" type="slidenum">
              <a:rPr b="0" lang="pt-BR" sz="1200" spc="-1" strike="noStrike">
                <a:solidFill>
                  <a:srgbClr val="000000"/>
                </a:solidFill>
                <a:latin typeface="+mn-lt"/>
                <a:ea typeface="+mn-ea"/>
              </a:rPr>
              <a:t>&lt;Foliennummer&gt;</a:t>
            </a:fld>
            <a:endParaRPr b="0" lang="pt-BR"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27"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28"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3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2"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3"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35"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6"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7"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8"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39"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40"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6"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pt-B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8"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10"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2100" spc="-1" strike="noStrike">
              <a:solidFill>
                <a:srgbClr val="000000"/>
              </a:solidFill>
              <a:latin typeface="DengXian"/>
            </a:endParaRPr>
          </a:p>
        </p:txBody>
      </p:sp>
      <p:sp>
        <p:nvSpPr>
          <p:cNvPr id="11"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143000" y="1122480"/>
            <a:ext cx="6857640" cy="11066760"/>
          </a:xfrm>
          <a:prstGeom prst="rect">
            <a:avLst/>
          </a:prstGeom>
        </p:spPr>
        <p:txBody>
          <a:bodyPr lIns="0" rIns="0" tIns="0" bIns="0" anchor="ctr"/>
          <a:p>
            <a:pPr algn="ctr"/>
            <a:endParaRPr b="0" lang="pt-B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15"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16"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2100" spc="-1" strike="noStrike">
              <a:solidFill>
                <a:srgbClr val="000000"/>
              </a:solidFill>
              <a:latin typeface="DengXian"/>
            </a:endParaRPr>
          </a:p>
        </p:txBody>
      </p:sp>
      <p:sp>
        <p:nvSpPr>
          <p:cNvPr id="17"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19"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2100" spc="-1" strike="noStrike">
              <a:solidFill>
                <a:srgbClr val="000000"/>
              </a:solidFill>
              <a:latin typeface="DengXian"/>
            </a:endParaRPr>
          </a:p>
        </p:txBody>
      </p:sp>
      <p:sp>
        <p:nvSpPr>
          <p:cNvPr id="20"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21"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143000" y="1122480"/>
            <a:ext cx="6857640" cy="2387160"/>
          </a:xfrm>
          <a:prstGeom prst="rect">
            <a:avLst/>
          </a:prstGeom>
        </p:spPr>
        <p:txBody>
          <a:bodyPr lIns="0" rIns="0" tIns="0" bIns="0" anchor="ctr"/>
          <a:p>
            <a:endParaRPr b="0" lang="en-US" sz="1800" spc="-1" strike="noStrike">
              <a:solidFill>
                <a:srgbClr val="000000"/>
              </a:solidFill>
              <a:latin typeface="DengXian"/>
            </a:endParaRPr>
          </a:p>
        </p:txBody>
      </p:sp>
      <p:sp>
        <p:nvSpPr>
          <p:cNvPr id="23"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24"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2100" spc="-1" strike="noStrike">
              <a:solidFill>
                <a:srgbClr val="000000"/>
              </a:solidFill>
              <a:latin typeface="DengXian"/>
            </a:endParaRPr>
          </a:p>
        </p:txBody>
      </p:sp>
      <p:sp>
        <p:nvSpPr>
          <p:cNvPr id="25"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2100" spc="-1" strike="noStrike">
              <a:solidFill>
                <a:srgbClr val="000000"/>
              </a:solidFill>
              <a:latin typeface="DengXi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143000" y="1122480"/>
            <a:ext cx="6857640" cy="2387160"/>
          </a:xfrm>
          <a:prstGeom prst="rect">
            <a:avLst/>
          </a:prstGeom>
        </p:spPr>
        <p:txBody>
          <a:bodyPr anchor="b"/>
          <a:p>
            <a:pPr algn="ctr">
              <a:lnSpc>
                <a:spcPct val="90000"/>
              </a:lnSpc>
            </a:pPr>
            <a:r>
              <a:rPr b="0" lang="en-US" sz="4500" spc="-1" strike="noStrike">
                <a:solidFill>
                  <a:srgbClr val="000000"/>
                </a:solidFill>
                <a:latin typeface="DengXian Light"/>
              </a:rPr>
              <a:t>单击此处编辑母版标题样式</a:t>
            </a:r>
            <a:endParaRPr b="0" lang="en-US" sz="4500" spc="-1" strike="noStrike">
              <a:solidFill>
                <a:srgbClr val="000000"/>
              </a:solidFill>
              <a:latin typeface="DengXian"/>
            </a:endParaRPr>
          </a:p>
        </p:txBody>
      </p:sp>
      <p:sp>
        <p:nvSpPr>
          <p:cNvPr id="1" name="PlaceHolder 2"/>
          <p:cNvSpPr>
            <a:spLocks noGrp="1"/>
          </p:cNvSpPr>
          <p:nvPr>
            <p:ph type="dt"/>
          </p:nvPr>
        </p:nvSpPr>
        <p:spPr>
          <a:xfrm>
            <a:off x="628560" y="6356520"/>
            <a:ext cx="2057040" cy="364680"/>
          </a:xfrm>
          <a:prstGeom prst="rect">
            <a:avLst/>
          </a:prstGeom>
        </p:spPr>
        <p:txBody>
          <a:bodyPr anchor="ctr"/>
          <a:p>
            <a:pPr>
              <a:lnSpc>
                <a:spcPct val="100000"/>
              </a:lnSpc>
            </a:pPr>
            <a:fld id="{B7ECF37F-06FD-4AFB-8383-C71EE3DA56F1}" type="datetime">
              <a:rPr b="0" lang="pt-BR" sz="900" spc="-1" strike="noStrike">
                <a:solidFill>
                  <a:srgbClr val="8b8b8b"/>
                </a:solidFill>
                <a:latin typeface="DengXian"/>
              </a:rPr>
              <a:t>30/06/18</a:t>
            </a:fld>
            <a:endParaRPr b="0" lang="pt-BR" sz="900" spc="-1" strike="noStrike">
              <a:latin typeface="Times New Roman"/>
            </a:endParaRPr>
          </a:p>
        </p:txBody>
      </p:sp>
      <p:sp>
        <p:nvSpPr>
          <p:cNvPr id="2" name="PlaceHolder 3"/>
          <p:cNvSpPr>
            <a:spLocks noGrp="1"/>
          </p:cNvSpPr>
          <p:nvPr>
            <p:ph type="ftr"/>
          </p:nvPr>
        </p:nvSpPr>
        <p:spPr>
          <a:xfrm>
            <a:off x="3029040" y="6356520"/>
            <a:ext cx="3085920" cy="364680"/>
          </a:xfrm>
          <a:prstGeom prst="rect">
            <a:avLst/>
          </a:prstGeom>
        </p:spPr>
        <p:txBody>
          <a:bodyPr anchor="ctr"/>
          <a:p>
            <a:pPr algn="ctr"/>
            <a:endParaRPr b="0" lang="pt-BR" sz="1400" spc="-1" strike="noStrike">
              <a:latin typeface="Times New Roman"/>
            </a:endParaRPr>
          </a:p>
          <a:p>
            <a:pPr algn="ctr">
              <a:lnSpc>
                <a:spcPct val="100000"/>
              </a:lnSpc>
            </a:pPr>
            <a:r>
              <a:rPr b="0" lang="pt-BR" sz="900" spc="-1" strike="noStrike">
                <a:solidFill>
                  <a:srgbClr val="8b8b8b"/>
                </a:solidFill>
                <a:latin typeface="DengXian"/>
              </a:rPr>
              <a:t>              </a:t>
            </a:r>
            <a:endParaRPr b="0" lang="pt-BR" sz="900" spc="-1" strike="noStrike">
              <a:latin typeface="Times New Roman"/>
            </a:endParaRPr>
          </a:p>
        </p:txBody>
      </p:sp>
      <p:sp>
        <p:nvSpPr>
          <p:cNvPr id="3" name="PlaceHolder 4"/>
          <p:cNvSpPr>
            <a:spLocks noGrp="1"/>
          </p:cNvSpPr>
          <p:nvPr>
            <p:ph type="sldNum"/>
          </p:nvPr>
        </p:nvSpPr>
        <p:spPr>
          <a:xfrm>
            <a:off x="6458040" y="6356520"/>
            <a:ext cx="2057040" cy="364680"/>
          </a:xfrm>
          <a:prstGeom prst="rect">
            <a:avLst/>
          </a:prstGeom>
        </p:spPr>
        <p:txBody>
          <a:bodyPr anchor="ctr"/>
          <a:p>
            <a:pPr algn="r">
              <a:lnSpc>
                <a:spcPct val="100000"/>
              </a:lnSpc>
            </a:pPr>
            <a:fld id="{5DAB2881-EA1E-4F37-8F15-615C5AA3F51F}" type="slidenum">
              <a:rPr b="0" lang="pt-BR" sz="900" spc="-1" strike="noStrike">
                <a:solidFill>
                  <a:srgbClr val="8b8b8b"/>
                </a:solidFill>
                <a:latin typeface="DengXian"/>
              </a:rPr>
              <a:t>&lt;Foliennummer&gt;</a:t>
            </a:fld>
            <a:endParaRPr b="0" lang="pt-BR" sz="9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100" spc="-1" strike="noStrike">
                <a:solidFill>
                  <a:srgbClr val="000000"/>
                </a:solidFill>
                <a:latin typeface="DengXian"/>
              </a:rPr>
              <a:t>Format des Gliederungstextes durch Klicken bearbeiten</a:t>
            </a:r>
            <a:endParaRPr b="0" lang="en-US" sz="2100" spc="-1" strike="noStrike">
              <a:solidFill>
                <a:srgbClr val="000000"/>
              </a:solidFill>
              <a:latin typeface="DengXian"/>
            </a:endParaRPr>
          </a:p>
          <a:p>
            <a:pPr lvl="1" marL="864000" indent="-324000">
              <a:spcBef>
                <a:spcPts val="1134"/>
              </a:spcBef>
              <a:buClr>
                <a:srgbClr val="000000"/>
              </a:buClr>
              <a:buSzPct val="75000"/>
              <a:buFont typeface="Symbol" charset="2"/>
              <a:buChar char=""/>
            </a:pPr>
            <a:r>
              <a:rPr b="0" lang="en-US" sz="1500" spc="-1" strike="noStrike">
                <a:solidFill>
                  <a:srgbClr val="000000"/>
                </a:solidFill>
                <a:latin typeface="DengXian"/>
              </a:rPr>
              <a:t>Zweite Gliederungsebene</a:t>
            </a:r>
            <a:endParaRPr b="0" lang="en-US" sz="1500" spc="-1" strike="noStrike">
              <a:solidFill>
                <a:srgbClr val="000000"/>
              </a:solidFill>
              <a:latin typeface="DengXian"/>
            </a:endParaRPr>
          </a:p>
          <a:p>
            <a:pPr lvl="2" marL="1296000" indent="-288000">
              <a:spcBef>
                <a:spcPts val="850"/>
              </a:spcBef>
              <a:buClr>
                <a:srgbClr val="000000"/>
              </a:buClr>
              <a:buSzPct val="45000"/>
              <a:buFont typeface="Wingdings" charset="2"/>
              <a:buChar char=""/>
            </a:pPr>
            <a:r>
              <a:rPr b="0" lang="en-US" sz="1350" spc="-1" strike="noStrike">
                <a:solidFill>
                  <a:srgbClr val="000000"/>
                </a:solidFill>
                <a:latin typeface="DengXian"/>
              </a:rPr>
              <a:t>Dritte Gliederungsebene</a:t>
            </a:r>
            <a:endParaRPr b="0" lang="en-US" sz="1350" spc="-1" strike="noStrike">
              <a:solidFill>
                <a:srgbClr val="000000"/>
              </a:solidFill>
              <a:latin typeface="DengXian"/>
            </a:endParaRPr>
          </a:p>
          <a:p>
            <a:pPr lvl="3" marL="1728000" indent="-216000">
              <a:spcBef>
                <a:spcPts val="567"/>
              </a:spcBef>
              <a:buClr>
                <a:srgbClr val="000000"/>
              </a:buClr>
              <a:buSzPct val="75000"/>
              <a:buFont typeface="Symbol" charset="2"/>
              <a:buChar char=""/>
            </a:pPr>
            <a:r>
              <a:rPr b="0" lang="en-US" sz="1350" spc="-1" strike="noStrike">
                <a:solidFill>
                  <a:srgbClr val="000000"/>
                </a:solidFill>
                <a:latin typeface="DengXian"/>
              </a:rPr>
              <a:t>Vierte Gliederungsebene</a:t>
            </a:r>
            <a:endParaRPr b="0" lang="en-US" sz="1350" spc="-1" strike="noStrike">
              <a:solidFill>
                <a:srgbClr val="000000"/>
              </a:solidFill>
              <a:latin typeface="DengXian"/>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DengXian"/>
              </a:rPr>
              <a:t>Fünfte Gliederungsebene</a:t>
            </a:r>
            <a:endParaRPr b="0" lang="en-US" sz="2000" spc="-1" strike="noStrike">
              <a:solidFill>
                <a:srgbClr val="000000"/>
              </a:solidFill>
              <a:latin typeface="DengXian"/>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DengXian"/>
              </a:rPr>
              <a:t>Sechste Gliederungsebene</a:t>
            </a:r>
            <a:endParaRPr b="0" lang="en-US" sz="2000" spc="-1" strike="noStrike">
              <a:solidFill>
                <a:srgbClr val="000000"/>
              </a:solidFill>
              <a:latin typeface="DengXian"/>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DengXian"/>
              </a:rPr>
              <a:t>Siebte Gliederungsebene</a:t>
            </a:r>
            <a:endParaRPr b="0" lang="en-US" sz="2000" spc="-1" strike="noStrike">
              <a:solidFill>
                <a:srgbClr val="000000"/>
              </a:solidFill>
              <a:latin typeface="DengXi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CustomShape 1"/>
          <p:cNvSpPr/>
          <p:nvPr/>
        </p:nvSpPr>
        <p:spPr>
          <a:xfrm>
            <a:off x="0" y="0"/>
            <a:ext cx="9143640" cy="6857640"/>
          </a:xfrm>
          <a:prstGeom prst="rect">
            <a:avLst/>
          </a:prstGeom>
          <a:solidFill>
            <a:srgbClr val="f7b843"/>
          </a:solidFill>
          <a:ln>
            <a:noFill/>
          </a:ln>
        </p:spPr>
        <p:style>
          <a:lnRef idx="2">
            <a:schemeClr val="accent1">
              <a:shade val="50000"/>
            </a:schemeClr>
          </a:lnRef>
          <a:fillRef idx="1">
            <a:schemeClr val="accent1"/>
          </a:fillRef>
          <a:effectRef idx="0">
            <a:schemeClr val="accent1"/>
          </a:effectRef>
          <a:fontRef idx="minor"/>
        </p:style>
      </p:sp>
      <p:pic>
        <p:nvPicPr>
          <p:cNvPr id="48" name="图片 25" descr=""/>
          <p:cNvPicPr/>
          <p:nvPr/>
        </p:nvPicPr>
        <p:blipFill>
          <a:blip r:embed="rId1"/>
          <a:srcRect l="-1599" t="1244" r="0" b="-1811"/>
          <a:stretch/>
        </p:blipFill>
        <p:spPr>
          <a:xfrm rot="13314600">
            <a:off x="-590400" y="5189400"/>
            <a:ext cx="9570240" cy="9473400"/>
          </a:xfrm>
          <a:prstGeom prst="rect">
            <a:avLst/>
          </a:prstGeom>
          <a:ln>
            <a:noFill/>
          </a:ln>
        </p:spPr>
      </p:pic>
      <p:pic>
        <p:nvPicPr>
          <p:cNvPr id="49" name="图片 26" descr=""/>
          <p:cNvPicPr/>
          <p:nvPr/>
        </p:nvPicPr>
        <p:blipFill>
          <a:blip r:embed="rId2"/>
          <a:stretch/>
        </p:blipFill>
        <p:spPr>
          <a:xfrm>
            <a:off x="3521520" y="5679720"/>
            <a:ext cx="889920" cy="889920"/>
          </a:xfrm>
          <a:prstGeom prst="rect">
            <a:avLst/>
          </a:prstGeom>
          <a:ln>
            <a:noFill/>
          </a:ln>
        </p:spPr>
      </p:pic>
      <p:sp>
        <p:nvSpPr>
          <p:cNvPr id="50" name="Line 2"/>
          <p:cNvSpPr/>
          <p:nvPr/>
        </p:nvSpPr>
        <p:spPr>
          <a:xfrm flipV="1">
            <a:off x="3898800" y="4869000"/>
            <a:ext cx="1019160" cy="5509800"/>
          </a:xfrm>
          <a:prstGeom prst="line">
            <a:avLst/>
          </a:prstGeom>
          <a:ln w="279360">
            <a:solidFill>
              <a:schemeClr val="bg1"/>
            </a:solidFill>
          </a:ln>
        </p:spPr>
        <p:style>
          <a:lnRef idx="1">
            <a:schemeClr val="accent2"/>
          </a:lnRef>
          <a:fillRef idx="0">
            <a:schemeClr val="accent2"/>
          </a:fillRef>
          <a:effectRef idx="0">
            <a:schemeClr val="accent2"/>
          </a:effectRef>
          <a:fontRef idx="minor"/>
        </p:style>
      </p:sp>
      <p:sp>
        <p:nvSpPr>
          <p:cNvPr id="51" name="CustomShape 3"/>
          <p:cNvSpPr/>
          <p:nvPr/>
        </p:nvSpPr>
        <p:spPr>
          <a:xfrm>
            <a:off x="-450000" y="5491440"/>
            <a:ext cx="8927640" cy="8927640"/>
          </a:xfrm>
          <a:prstGeom prst="ellipse">
            <a:avLst/>
          </a:prstGeom>
          <a:noFill/>
          <a:ln w="203040">
            <a:solidFill>
              <a:schemeClr val="bg1"/>
            </a:solidFill>
          </a:ln>
        </p:spPr>
        <p:style>
          <a:lnRef idx="2">
            <a:schemeClr val="accent1">
              <a:shade val="50000"/>
            </a:schemeClr>
          </a:lnRef>
          <a:fillRef idx="1">
            <a:schemeClr val="accent1"/>
          </a:fillRef>
          <a:effectRef idx="0">
            <a:schemeClr val="accent1"/>
          </a:effectRef>
          <a:fontRef idx="minor"/>
        </p:style>
      </p:sp>
      <p:sp>
        <p:nvSpPr>
          <p:cNvPr id="52" name="Line 4"/>
          <p:cNvSpPr/>
          <p:nvPr/>
        </p:nvSpPr>
        <p:spPr>
          <a:xfrm flipH="1" flipV="1">
            <a:off x="1931040" y="-263160"/>
            <a:ext cx="1544760" cy="7777800"/>
          </a:xfrm>
          <a:prstGeom prst="line">
            <a:avLst/>
          </a:prstGeom>
          <a:ln w="279360">
            <a:solidFill>
              <a:schemeClr val="bg1"/>
            </a:solidFill>
          </a:ln>
        </p:spPr>
        <p:style>
          <a:lnRef idx="1">
            <a:schemeClr val="accent2"/>
          </a:lnRef>
          <a:fillRef idx="0">
            <a:schemeClr val="accent2"/>
          </a:fillRef>
          <a:effectRef idx="0">
            <a:schemeClr val="accent2"/>
          </a:effectRef>
          <a:fontRef idx="minor"/>
        </p:style>
      </p:sp>
      <p:sp>
        <p:nvSpPr>
          <p:cNvPr id="53" name="Line 5"/>
          <p:cNvSpPr/>
          <p:nvPr/>
        </p:nvSpPr>
        <p:spPr>
          <a:xfrm flipH="1" flipV="1">
            <a:off x="1561320" y="6142320"/>
            <a:ext cx="836640" cy="1298880"/>
          </a:xfrm>
          <a:prstGeom prst="line">
            <a:avLst/>
          </a:prstGeom>
          <a:ln w="279360">
            <a:solidFill>
              <a:schemeClr val="bg1"/>
            </a:solidFill>
          </a:ln>
        </p:spPr>
        <p:style>
          <a:lnRef idx="1">
            <a:schemeClr val="accent2"/>
          </a:lnRef>
          <a:fillRef idx="0">
            <a:schemeClr val="accent2"/>
          </a:fillRef>
          <a:effectRef idx="0">
            <a:schemeClr val="accent2"/>
          </a:effectRef>
          <a:fontRef idx="minor"/>
        </p:style>
      </p:sp>
      <p:sp>
        <p:nvSpPr>
          <p:cNvPr id="54" name="Line 6"/>
          <p:cNvSpPr/>
          <p:nvPr/>
        </p:nvSpPr>
        <p:spPr>
          <a:xfrm flipV="1">
            <a:off x="5322240" y="6142320"/>
            <a:ext cx="987480" cy="1681200"/>
          </a:xfrm>
          <a:prstGeom prst="line">
            <a:avLst/>
          </a:prstGeom>
          <a:ln w="279360">
            <a:solidFill>
              <a:schemeClr val="bg1"/>
            </a:solidFill>
          </a:ln>
        </p:spPr>
        <p:style>
          <a:lnRef idx="1">
            <a:schemeClr val="accent2"/>
          </a:lnRef>
          <a:fillRef idx="0">
            <a:schemeClr val="accent2"/>
          </a:fillRef>
          <a:effectRef idx="0">
            <a:schemeClr val="accent2"/>
          </a:effectRef>
          <a:fontRef idx="minor"/>
        </p:style>
      </p:sp>
      <p:sp>
        <p:nvSpPr>
          <p:cNvPr id="55" name="TextShape 7"/>
          <p:cNvSpPr txBox="1"/>
          <p:nvPr/>
        </p:nvSpPr>
        <p:spPr>
          <a:xfrm>
            <a:off x="2981160" y="59760"/>
            <a:ext cx="6857640" cy="1155960"/>
          </a:xfrm>
          <a:prstGeom prst="rect">
            <a:avLst/>
          </a:prstGeom>
          <a:noFill/>
          <a:ln>
            <a:noFill/>
          </a:ln>
        </p:spPr>
        <p:txBody>
          <a:bodyPr anchor="b"/>
          <a:p>
            <a:pPr>
              <a:lnSpc>
                <a:spcPct val="90000"/>
              </a:lnSpc>
              <a:spcBef>
                <a:spcPts val="1800"/>
              </a:spcBef>
              <a:spcAft>
                <a:spcPts val="1199"/>
              </a:spcAft>
            </a:pPr>
            <a:r>
              <a:rPr b="1" lang="en-US" sz="3200" spc="-1" strike="noStrike">
                <a:solidFill>
                  <a:srgbClr val="ffffff"/>
                </a:solidFill>
                <a:latin typeface="Calibri"/>
                <a:ea typeface="Calibri"/>
              </a:rPr>
              <a:t>STRENGTHENING INTERLINKAGES BETWEEN SDG7 AND OTHER SDGS </a:t>
            </a:r>
            <a:endParaRPr b="0" lang="en-US" sz="3200" spc="-1" strike="noStrike">
              <a:solidFill>
                <a:srgbClr val="000000"/>
              </a:solidFill>
              <a:latin typeface="DengXian"/>
            </a:endParaRPr>
          </a:p>
        </p:txBody>
      </p:sp>
      <p:sp>
        <p:nvSpPr>
          <p:cNvPr id="56" name="CustomShape 8"/>
          <p:cNvSpPr/>
          <p:nvPr/>
        </p:nvSpPr>
        <p:spPr>
          <a:xfrm>
            <a:off x="2673000" y="1241640"/>
            <a:ext cx="6210360" cy="1446480"/>
          </a:xfrm>
          <a:prstGeom prst="rect">
            <a:avLst/>
          </a:prstGeom>
          <a:noFill/>
          <a:ln>
            <a:noFill/>
          </a:ln>
        </p:spPr>
        <p:style>
          <a:lnRef idx="0"/>
          <a:fillRef idx="0"/>
          <a:effectRef idx="0"/>
          <a:fontRef idx="minor"/>
        </p:style>
        <p:txBody>
          <a:bodyPr lIns="90000" rIns="90000" tIns="45000" bIns="45000"/>
          <a:p>
            <a:pPr algn="just">
              <a:lnSpc>
                <a:spcPct val="100000"/>
              </a:lnSpc>
              <a:spcAft>
                <a:spcPts val="601"/>
              </a:spcAft>
            </a:pPr>
            <a:r>
              <a:rPr b="1" lang="pt-BR" sz="2800" spc="-1" strike="noStrike">
                <a:solidFill>
                  <a:srgbClr val="000000"/>
                </a:solidFill>
                <a:latin typeface="Calibri"/>
                <a:ea typeface="Calibri"/>
              </a:rPr>
              <a:t>Policy Brief #12 </a:t>
            </a:r>
            <a:endParaRPr b="0" lang="pt-BR" sz="2800" spc="-1" strike="noStrike">
              <a:latin typeface="Arial"/>
            </a:endParaRPr>
          </a:p>
          <a:p>
            <a:pPr algn="just">
              <a:lnSpc>
                <a:spcPct val="100000"/>
              </a:lnSpc>
              <a:spcAft>
                <a:spcPts val="601"/>
              </a:spcAft>
            </a:pPr>
            <a:r>
              <a:rPr b="0" lang="pt-BR" sz="2800" spc="-1" strike="noStrike">
                <a:solidFill>
                  <a:srgbClr val="000000"/>
                </a:solidFill>
                <a:latin typeface="Calibri"/>
                <a:ea typeface="Calibri"/>
              </a:rPr>
              <a:t>Global Progress of SDG7 - Energy and Gender </a:t>
            </a:r>
            <a:endParaRPr b="0" lang="pt-BR" sz="28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Imagen 11" descr=""/>
          <p:cNvPicPr/>
          <p:nvPr/>
        </p:nvPicPr>
        <p:blipFill>
          <a:blip r:embed="rId1"/>
          <a:stretch/>
        </p:blipFill>
        <p:spPr>
          <a:xfrm>
            <a:off x="5442840" y="2455920"/>
            <a:ext cx="5039640" cy="5039640"/>
          </a:xfrm>
          <a:prstGeom prst="rect">
            <a:avLst/>
          </a:prstGeom>
          <a:ln>
            <a:noFill/>
          </a:ln>
        </p:spPr>
      </p:pic>
      <p:sp>
        <p:nvSpPr>
          <p:cNvPr id="58" name="CustomShape 1"/>
          <p:cNvSpPr/>
          <p:nvPr/>
        </p:nvSpPr>
        <p:spPr>
          <a:xfrm>
            <a:off x="170640" y="752040"/>
            <a:ext cx="6857640" cy="618120"/>
          </a:xfrm>
          <a:prstGeom prst="rect">
            <a:avLst/>
          </a:prstGeom>
          <a:noFill/>
          <a:ln>
            <a:noFill/>
          </a:ln>
        </p:spPr>
        <p:style>
          <a:lnRef idx="0"/>
          <a:fillRef idx="0"/>
          <a:effectRef idx="0"/>
          <a:fontRef idx="minor"/>
        </p:style>
        <p:txBody>
          <a:bodyPr anchor="b">
            <a:normAutofit/>
          </a:bodyPr>
          <a:p>
            <a:pPr>
              <a:lnSpc>
                <a:spcPct val="90000"/>
              </a:lnSpc>
              <a:spcBef>
                <a:spcPts val="751"/>
              </a:spcBef>
            </a:pPr>
            <a:r>
              <a:rPr b="1" lang="pt-BR" sz="2400" spc="-1" strike="noStrike">
                <a:solidFill>
                  <a:srgbClr val="0070c0"/>
                </a:solidFill>
                <a:latin typeface="Calibri"/>
                <a:ea typeface="Calibri"/>
              </a:rPr>
              <a:t>CURRENT STATUS</a:t>
            </a:r>
            <a:endParaRPr b="0" lang="pt-BR" sz="2400" spc="-1" strike="noStrike">
              <a:latin typeface="Arial"/>
            </a:endParaRPr>
          </a:p>
        </p:txBody>
      </p:sp>
      <p:sp>
        <p:nvSpPr>
          <p:cNvPr id="59" name="CustomShape 2"/>
          <p:cNvSpPr/>
          <p:nvPr/>
        </p:nvSpPr>
        <p:spPr>
          <a:xfrm>
            <a:off x="0" y="0"/>
            <a:ext cx="9143640" cy="626040"/>
          </a:xfrm>
          <a:prstGeom prst="rect">
            <a:avLst/>
          </a:prstGeom>
          <a:solidFill>
            <a:srgbClr val="142f46"/>
          </a:solidFill>
          <a:ln>
            <a:noFill/>
          </a:ln>
        </p:spPr>
        <p:style>
          <a:lnRef idx="2">
            <a:schemeClr val="accent1">
              <a:shade val="50000"/>
            </a:schemeClr>
          </a:lnRef>
          <a:fillRef idx="1">
            <a:schemeClr val="accent1"/>
          </a:fillRef>
          <a:effectRef idx="0">
            <a:schemeClr val="accent1"/>
          </a:effectRef>
          <a:fontRef idx="minor"/>
        </p:style>
      </p:sp>
      <p:sp>
        <p:nvSpPr>
          <p:cNvPr id="60" name="CustomShape 3"/>
          <p:cNvSpPr/>
          <p:nvPr/>
        </p:nvSpPr>
        <p:spPr>
          <a:xfrm>
            <a:off x="170640" y="97560"/>
            <a:ext cx="8371800" cy="618120"/>
          </a:xfrm>
          <a:prstGeom prst="rect">
            <a:avLst/>
          </a:prstGeom>
          <a:noFill/>
          <a:ln>
            <a:noFill/>
          </a:ln>
        </p:spPr>
        <p:style>
          <a:lnRef idx="0"/>
          <a:fillRef idx="0"/>
          <a:effectRef idx="0"/>
          <a:fontRef idx="minor"/>
        </p:style>
        <p:txBody>
          <a:bodyPr/>
          <a:p>
            <a:pPr>
              <a:lnSpc>
                <a:spcPct val="90000"/>
              </a:lnSpc>
              <a:spcBef>
                <a:spcPts val="751"/>
              </a:spcBef>
            </a:pPr>
            <a:r>
              <a:rPr b="1" lang="pt-BR" sz="2400" spc="-1" strike="noStrike">
                <a:solidFill>
                  <a:srgbClr val="ffc000"/>
                </a:solidFill>
                <a:latin typeface="Calibri"/>
                <a:ea typeface="Calibri"/>
              </a:rPr>
              <a:t>POLICY BRIEF #12  </a:t>
            </a:r>
            <a:r>
              <a:rPr b="1" lang="pt-BR" sz="2400" spc="-1" strike="noStrike">
                <a:solidFill>
                  <a:srgbClr val="ffffff"/>
                </a:solidFill>
                <a:latin typeface="Calibri"/>
                <a:ea typeface="Calibri"/>
              </a:rPr>
              <a:t>Global Progress of SDG7 - Energy and Gender</a:t>
            </a:r>
            <a:endParaRPr b="0" lang="pt-BR" sz="2400" spc="-1" strike="noStrike">
              <a:latin typeface="Arial"/>
            </a:endParaRPr>
          </a:p>
        </p:txBody>
      </p:sp>
      <p:sp>
        <p:nvSpPr>
          <p:cNvPr id="61" name="CustomShape 4"/>
          <p:cNvSpPr/>
          <p:nvPr/>
        </p:nvSpPr>
        <p:spPr>
          <a:xfrm>
            <a:off x="170640" y="6317280"/>
            <a:ext cx="8780400" cy="455400"/>
          </a:xfrm>
          <a:prstGeom prst="rect">
            <a:avLst/>
          </a:prstGeom>
          <a:noFill/>
          <a:ln>
            <a:solidFill>
              <a:schemeClr val="tx1">
                <a:lumMod val="85000"/>
                <a:lumOff val="15000"/>
              </a:schemeClr>
            </a:solidFill>
          </a:ln>
        </p:spPr>
        <p:style>
          <a:lnRef idx="0"/>
          <a:fillRef idx="0"/>
          <a:effectRef idx="0"/>
          <a:fontRef idx="minor"/>
        </p:style>
        <p:txBody>
          <a:bodyPr lIns="90000" rIns="90000" tIns="45000" bIns="45000"/>
          <a:p>
            <a:pPr>
              <a:lnSpc>
                <a:spcPct val="100000"/>
              </a:lnSpc>
            </a:pPr>
            <a:r>
              <a:rPr b="1" lang="pt-BR" sz="1200" spc="-1" strike="noStrike">
                <a:solidFill>
                  <a:srgbClr val="262626"/>
                </a:solidFill>
                <a:latin typeface="Calibri"/>
                <a:ea typeface="Calibri"/>
              </a:rPr>
              <a:t>Developed by </a:t>
            </a:r>
            <a:r>
              <a:rPr b="0" lang="pt-BR" sz="1200" spc="-1" strike="noStrike">
                <a:solidFill>
                  <a:srgbClr val="262626"/>
                </a:solidFill>
                <a:latin typeface="Calibri"/>
                <a:ea typeface="Calibri"/>
              </a:rPr>
              <a:t>ENERGIA, World Bank Group/ESMAP and UN Women</a:t>
            </a:r>
            <a:endParaRPr b="0" lang="pt-BR" sz="1200" spc="-1" strike="noStrike">
              <a:latin typeface="Arial"/>
            </a:endParaRPr>
          </a:p>
          <a:p>
            <a:pPr>
              <a:lnSpc>
                <a:spcPct val="100000"/>
              </a:lnSpc>
            </a:pPr>
            <a:r>
              <a:rPr b="1" lang="pt-BR" sz="1200" spc="-1" strike="noStrike">
                <a:solidFill>
                  <a:srgbClr val="262626"/>
                </a:solidFill>
                <a:latin typeface="Calibri"/>
                <a:ea typeface="Calibri"/>
              </a:rPr>
              <a:t>In collaboration with </a:t>
            </a:r>
            <a:r>
              <a:rPr b="0" lang="pt-BR" sz="1200" spc="-1" strike="noStrike">
                <a:solidFill>
                  <a:srgbClr val="262626"/>
                </a:solidFill>
                <a:latin typeface="Calibri"/>
                <a:ea typeface="Calibri"/>
              </a:rPr>
              <a:t>SEforAll and IEA</a:t>
            </a:r>
            <a:endParaRPr b="0" lang="pt-BR" sz="1200" spc="-1" strike="noStrike">
              <a:latin typeface="Arial"/>
            </a:endParaRPr>
          </a:p>
        </p:txBody>
      </p:sp>
      <p:sp>
        <p:nvSpPr>
          <p:cNvPr id="62" name="CustomShape 5"/>
          <p:cNvSpPr/>
          <p:nvPr/>
        </p:nvSpPr>
        <p:spPr>
          <a:xfrm>
            <a:off x="281160" y="1460160"/>
            <a:ext cx="8559720" cy="4342680"/>
          </a:xfrm>
          <a:prstGeom prst="rect">
            <a:avLst/>
          </a:prstGeom>
          <a:noFill/>
          <a:ln>
            <a:noFill/>
          </a:ln>
        </p:spPr>
        <p:style>
          <a:lnRef idx="0"/>
          <a:fillRef idx="0"/>
          <a:effectRef idx="0"/>
          <a:fontRef idx="minor"/>
        </p:style>
        <p:txBody>
          <a:bodyPr anchor="b"/>
          <a:p>
            <a:pPr>
              <a:lnSpc>
                <a:spcPct val="100000"/>
              </a:lnSpc>
              <a:spcBef>
                <a:spcPts val="150"/>
              </a:spcBef>
              <a:spcAft>
                <a:spcPts val="1199"/>
              </a:spcAft>
            </a:pPr>
            <a:r>
              <a:rPr b="1" lang="pt-BR" sz="2000" spc="-1" strike="noStrike">
                <a:solidFill>
                  <a:srgbClr val="000000"/>
                </a:solidFill>
                <a:latin typeface="Calibri"/>
              </a:rPr>
              <a:t>1 billion + </a:t>
            </a:r>
            <a:r>
              <a:rPr b="0" lang="pt-BR" sz="2000" spc="-1" strike="noStrike">
                <a:solidFill>
                  <a:srgbClr val="000000"/>
                </a:solidFill>
                <a:latin typeface="Calibri"/>
              </a:rPr>
              <a:t>lack access to electricity</a:t>
            </a:r>
            <a:endParaRPr b="0" lang="pt-BR" sz="2000" spc="-1" strike="noStrike">
              <a:latin typeface="Arial"/>
            </a:endParaRPr>
          </a:p>
          <a:p>
            <a:pPr>
              <a:lnSpc>
                <a:spcPct val="100000"/>
              </a:lnSpc>
              <a:spcBef>
                <a:spcPts val="150"/>
              </a:spcBef>
              <a:spcAft>
                <a:spcPts val="1199"/>
              </a:spcAft>
            </a:pPr>
            <a:r>
              <a:rPr b="0" lang="pt-BR" sz="2000" spc="-1" strike="noStrike">
                <a:solidFill>
                  <a:srgbClr val="000000"/>
                </a:solidFill>
                <a:latin typeface="Calibri"/>
              </a:rPr>
              <a:t>Close to </a:t>
            </a:r>
            <a:r>
              <a:rPr b="1" lang="pt-BR" sz="2000" spc="-1" strike="noStrike">
                <a:solidFill>
                  <a:srgbClr val="000000"/>
                </a:solidFill>
                <a:latin typeface="Calibri"/>
              </a:rPr>
              <a:t>3 billion </a:t>
            </a:r>
            <a:r>
              <a:rPr b="0" lang="pt-BR" sz="2000" spc="-1" strike="noStrike">
                <a:solidFill>
                  <a:srgbClr val="000000"/>
                </a:solidFill>
                <a:latin typeface="Calibri"/>
              </a:rPr>
              <a:t>lack access to clean cooking</a:t>
            </a:r>
            <a:endParaRPr b="0" lang="pt-BR" sz="2000" spc="-1" strike="noStrike">
              <a:latin typeface="Arial"/>
            </a:endParaRPr>
          </a:p>
          <a:p>
            <a:pPr>
              <a:lnSpc>
                <a:spcPct val="100000"/>
              </a:lnSpc>
              <a:spcBef>
                <a:spcPts val="150"/>
              </a:spcBef>
              <a:spcAft>
                <a:spcPts val="1199"/>
              </a:spcAft>
            </a:pPr>
            <a:r>
              <a:rPr b="1" lang="pt-BR" sz="2000" spc="-1" strike="noStrike">
                <a:solidFill>
                  <a:srgbClr val="000000"/>
                </a:solidFill>
                <a:latin typeface="Calibri"/>
              </a:rPr>
              <a:t>Women</a:t>
            </a:r>
            <a:r>
              <a:rPr b="0" lang="pt-BR" sz="2000" spc="-1" strike="noStrike">
                <a:solidFill>
                  <a:srgbClr val="000000"/>
                </a:solidFill>
                <a:latin typeface="Calibri"/>
              </a:rPr>
              <a:t> bear the </a:t>
            </a:r>
            <a:r>
              <a:rPr b="1" lang="pt-BR" sz="2000" spc="-1" strike="noStrike">
                <a:solidFill>
                  <a:srgbClr val="000000"/>
                </a:solidFill>
                <a:latin typeface="Calibri"/>
              </a:rPr>
              <a:t>greatest burden </a:t>
            </a:r>
            <a:r>
              <a:rPr b="0" lang="pt-BR" sz="2000" spc="-1" strike="noStrike">
                <a:solidFill>
                  <a:srgbClr val="000000"/>
                </a:solidFill>
                <a:latin typeface="Calibri"/>
              </a:rPr>
              <a:t>of this energy poverty </a:t>
            </a:r>
            <a:endParaRPr b="0" lang="pt-BR" sz="2000" spc="-1" strike="noStrike">
              <a:latin typeface="Arial"/>
            </a:endParaRPr>
          </a:p>
          <a:p>
            <a:pPr>
              <a:lnSpc>
                <a:spcPct val="100000"/>
              </a:lnSpc>
              <a:spcBef>
                <a:spcPts val="150"/>
              </a:spcBef>
              <a:spcAft>
                <a:spcPts val="1199"/>
              </a:spcAft>
            </a:pPr>
            <a:r>
              <a:rPr b="1" lang="pt-BR" sz="2000" spc="-1" strike="noStrike">
                <a:solidFill>
                  <a:srgbClr val="000000"/>
                </a:solidFill>
                <a:latin typeface="Calibri"/>
              </a:rPr>
              <a:t>Household air pollution </a:t>
            </a:r>
            <a:r>
              <a:rPr b="0" lang="pt-BR" sz="2000" spc="-1" strike="noStrike">
                <a:solidFill>
                  <a:srgbClr val="000000"/>
                </a:solidFill>
                <a:latin typeface="Calibri"/>
              </a:rPr>
              <a:t>is responsible for about </a:t>
            </a:r>
            <a:r>
              <a:rPr b="1" lang="pt-BR" sz="2000" spc="-1" strike="noStrike">
                <a:solidFill>
                  <a:srgbClr val="000000"/>
                </a:solidFill>
                <a:latin typeface="Calibri"/>
              </a:rPr>
              <a:t>2.8 million deaths </a:t>
            </a:r>
            <a:r>
              <a:rPr b="0" lang="pt-BR" sz="2000" spc="-1" strike="noStrike">
                <a:solidFill>
                  <a:srgbClr val="000000"/>
                </a:solidFill>
                <a:latin typeface="Calibri"/>
              </a:rPr>
              <a:t>every year, mostly among women and children</a:t>
            </a:r>
            <a:endParaRPr b="0" lang="pt-BR" sz="2000" spc="-1" strike="noStrike">
              <a:latin typeface="Arial"/>
            </a:endParaRPr>
          </a:p>
          <a:p>
            <a:pPr>
              <a:lnSpc>
                <a:spcPct val="100000"/>
              </a:lnSpc>
              <a:spcBef>
                <a:spcPts val="150"/>
              </a:spcBef>
              <a:spcAft>
                <a:spcPts val="1199"/>
              </a:spcAft>
            </a:pPr>
            <a:r>
              <a:rPr b="0" lang="pt-BR" sz="2000" spc="-1" strike="noStrike">
                <a:solidFill>
                  <a:srgbClr val="000000"/>
                </a:solidFill>
                <a:latin typeface="Calibri"/>
              </a:rPr>
              <a:t>Under current policies and trends, </a:t>
            </a:r>
            <a:r>
              <a:rPr b="1" lang="pt-BR" sz="2000" spc="-1" strike="noStrike">
                <a:solidFill>
                  <a:srgbClr val="000000"/>
                </a:solidFill>
                <a:latin typeface="Calibri"/>
              </a:rPr>
              <a:t>2.3 billion</a:t>
            </a:r>
            <a:r>
              <a:rPr b="0" lang="pt-BR" sz="2000" spc="-1" strike="noStrike">
                <a:solidFill>
                  <a:srgbClr val="000000"/>
                </a:solidFill>
                <a:latin typeface="Calibri"/>
              </a:rPr>
              <a:t> people will still </a:t>
            </a:r>
            <a:r>
              <a:rPr b="1" lang="pt-BR" sz="2000" spc="-1" strike="noStrike">
                <a:solidFill>
                  <a:srgbClr val="000000"/>
                </a:solidFill>
                <a:latin typeface="Calibri"/>
              </a:rPr>
              <a:t>lack access to clean cooking facilities in 2030</a:t>
            </a:r>
            <a:r>
              <a:rPr b="0" lang="pt-BR" sz="2000" spc="-1" strike="noStrike">
                <a:solidFill>
                  <a:srgbClr val="000000"/>
                </a:solidFill>
                <a:latin typeface="Calibri"/>
              </a:rPr>
              <a:t>. </a:t>
            </a:r>
            <a:endParaRPr b="0" lang="pt-BR" sz="2000" spc="-1" strike="noStrike">
              <a:latin typeface="Arial"/>
            </a:endParaRPr>
          </a:p>
          <a:p>
            <a:pPr>
              <a:lnSpc>
                <a:spcPct val="100000"/>
              </a:lnSpc>
              <a:spcBef>
                <a:spcPts val="150"/>
              </a:spcBef>
              <a:spcAft>
                <a:spcPts val="1199"/>
              </a:spcAft>
            </a:pPr>
            <a:r>
              <a:rPr b="0" lang="pt-BR" sz="2000" spc="-1" strike="noStrike">
                <a:solidFill>
                  <a:srgbClr val="000000"/>
                </a:solidFill>
                <a:latin typeface="Calibri"/>
              </a:rPr>
              <a:t>A number of actors have started working on the intersection of gender, energy and sustainable development, and in advancing </a:t>
            </a:r>
            <a:r>
              <a:rPr b="1" lang="pt-BR" sz="2000" spc="-1" strike="noStrike">
                <a:solidFill>
                  <a:srgbClr val="000000"/>
                </a:solidFill>
                <a:latin typeface="Calibri"/>
              </a:rPr>
              <a:t>gender equality</a:t>
            </a:r>
            <a:r>
              <a:rPr b="0" lang="pt-BR" sz="2000" spc="-1" strike="noStrike">
                <a:solidFill>
                  <a:srgbClr val="000000"/>
                </a:solidFill>
                <a:latin typeface="Calibri"/>
              </a:rPr>
              <a:t>, social inclusion, and </a:t>
            </a:r>
            <a:r>
              <a:rPr b="1" lang="pt-BR" sz="2000" spc="-1" strike="noStrike">
                <a:solidFill>
                  <a:srgbClr val="000000"/>
                </a:solidFill>
                <a:latin typeface="Calibri"/>
              </a:rPr>
              <a:t>women’s empowerment </a:t>
            </a:r>
            <a:r>
              <a:rPr b="0" lang="pt-BR" sz="2000" spc="-1" strike="noStrike">
                <a:solidFill>
                  <a:srgbClr val="000000"/>
                </a:solidFill>
                <a:latin typeface="Calibri"/>
              </a:rPr>
              <a:t>in the energy sector.</a:t>
            </a:r>
            <a:endParaRPr b="0" lang="pt-BR" sz="2000" spc="-1" strike="noStrike">
              <a:latin typeface="Arial"/>
            </a:endParaRPr>
          </a:p>
        </p:txBody>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CustomShape 1"/>
          <p:cNvSpPr/>
          <p:nvPr/>
        </p:nvSpPr>
        <p:spPr>
          <a:xfrm>
            <a:off x="0" y="0"/>
            <a:ext cx="9143640" cy="592560"/>
          </a:xfrm>
          <a:prstGeom prst="rect">
            <a:avLst/>
          </a:prstGeom>
          <a:solidFill>
            <a:srgbClr val="142f46"/>
          </a:solidFill>
          <a:ln>
            <a:noFill/>
          </a:ln>
        </p:spPr>
        <p:style>
          <a:lnRef idx="2">
            <a:schemeClr val="accent1">
              <a:shade val="50000"/>
            </a:schemeClr>
          </a:lnRef>
          <a:fillRef idx="1">
            <a:schemeClr val="accent1"/>
          </a:fillRef>
          <a:effectRef idx="0">
            <a:schemeClr val="accent1"/>
          </a:effectRef>
          <a:fontRef idx="minor"/>
        </p:style>
      </p:sp>
      <p:sp>
        <p:nvSpPr>
          <p:cNvPr id="64" name="CustomShape 2"/>
          <p:cNvSpPr/>
          <p:nvPr/>
        </p:nvSpPr>
        <p:spPr>
          <a:xfrm>
            <a:off x="94320" y="659520"/>
            <a:ext cx="6857640" cy="618120"/>
          </a:xfrm>
          <a:prstGeom prst="rect">
            <a:avLst/>
          </a:prstGeom>
          <a:noFill/>
          <a:ln>
            <a:noFill/>
          </a:ln>
        </p:spPr>
        <p:style>
          <a:lnRef idx="0"/>
          <a:fillRef idx="0"/>
          <a:effectRef idx="0"/>
          <a:fontRef idx="minor"/>
        </p:style>
        <p:txBody>
          <a:bodyPr anchor="b">
            <a:normAutofit/>
          </a:bodyPr>
          <a:p>
            <a:pPr>
              <a:lnSpc>
                <a:spcPct val="90000"/>
              </a:lnSpc>
              <a:spcBef>
                <a:spcPts val="751"/>
              </a:spcBef>
            </a:pPr>
            <a:r>
              <a:rPr b="1" lang="pt-BR" sz="2400" spc="-1" strike="noStrike">
                <a:solidFill>
                  <a:srgbClr val="0070c0"/>
                </a:solidFill>
                <a:latin typeface="Calibri"/>
                <a:ea typeface="Calibri"/>
              </a:rPr>
              <a:t>PRIORITY ACTIONS</a:t>
            </a:r>
            <a:endParaRPr b="0" lang="pt-BR" sz="2400" spc="-1" strike="noStrike">
              <a:latin typeface="Arial"/>
            </a:endParaRPr>
          </a:p>
        </p:txBody>
      </p:sp>
      <p:pic>
        <p:nvPicPr>
          <p:cNvPr id="65" name="Imagen 11" descr=""/>
          <p:cNvPicPr/>
          <p:nvPr/>
        </p:nvPicPr>
        <p:blipFill>
          <a:blip r:embed="rId1"/>
          <a:stretch/>
        </p:blipFill>
        <p:spPr>
          <a:xfrm>
            <a:off x="5442840" y="2455920"/>
            <a:ext cx="5039640" cy="5039640"/>
          </a:xfrm>
          <a:prstGeom prst="rect">
            <a:avLst/>
          </a:prstGeom>
          <a:ln>
            <a:noFill/>
          </a:ln>
        </p:spPr>
      </p:pic>
      <p:sp>
        <p:nvSpPr>
          <p:cNvPr id="66" name="CustomShape 3"/>
          <p:cNvSpPr/>
          <p:nvPr/>
        </p:nvSpPr>
        <p:spPr>
          <a:xfrm>
            <a:off x="170640" y="97560"/>
            <a:ext cx="8371800" cy="618120"/>
          </a:xfrm>
          <a:prstGeom prst="rect">
            <a:avLst/>
          </a:prstGeom>
          <a:noFill/>
          <a:ln>
            <a:noFill/>
          </a:ln>
        </p:spPr>
        <p:style>
          <a:lnRef idx="0"/>
          <a:fillRef idx="0"/>
          <a:effectRef idx="0"/>
          <a:fontRef idx="minor"/>
        </p:style>
        <p:txBody>
          <a:bodyPr/>
          <a:p>
            <a:pPr>
              <a:lnSpc>
                <a:spcPct val="90000"/>
              </a:lnSpc>
              <a:spcBef>
                <a:spcPts val="751"/>
              </a:spcBef>
            </a:pPr>
            <a:r>
              <a:rPr b="1" lang="pt-BR" sz="2400" spc="-1" strike="noStrike">
                <a:solidFill>
                  <a:srgbClr val="ffc000"/>
                </a:solidFill>
                <a:latin typeface="Calibri"/>
                <a:ea typeface="Calibri"/>
              </a:rPr>
              <a:t>POLICY BRIEF #12  </a:t>
            </a:r>
            <a:r>
              <a:rPr b="1" lang="pt-BR" sz="2400" spc="-1" strike="noStrike">
                <a:solidFill>
                  <a:srgbClr val="ffffff"/>
                </a:solidFill>
                <a:latin typeface="Calibri"/>
                <a:ea typeface="Calibri"/>
              </a:rPr>
              <a:t>Global Progress of SDG7 - Energy and Gender</a:t>
            </a:r>
            <a:endParaRPr b="0" lang="pt-BR" sz="2400" spc="-1" strike="noStrike">
              <a:latin typeface="Arial"/>
            </a:endParaRPr>
          </a:p>
        </p:txBody>
      </p:sp>
      <p:sp>
        <p:nvSpPr>
          <p:cNvPr id="67" name="CustomShape 4"/>
          <p:cNvSpPr/>
          <p:nvPr/>
        </p:nvSpPr>
        <p:spPr>
          <a:xfrm>
            <a:off x="170640" y="6317280"/>
            <a:ext cx="8780400" cy="455400"/>
          </a:xfrm>
          <a:prstGeom prst="rect">
            <a:avLst/>
          </a:prstGeom>
          <a:noFill/>
          <a:ln>
            <a:solidFill>
              <a:schemeClr val="tx1">
                <a:lumMod val="85000"/>
                <a:lumOff val="15000"/>
              </a:schemeClr>
            </a:solidFill>
          </a:ln>
        </p:spPr>
        <p:style>
          <a:lnRef idx="0"/>
          <a:fillRef idx="0"/>
          <a:effectRef idx="0"/>
          <a:fontRef idx="minor"/>
        </p:style>
        <p:txBody>
          <a:bodyPr lIns="90000" rIns="90000" tIns="45000" bIns="45000"/>
          <a:p>
            <a:pPr>
              <a:lnSpc>
                <a:spcPct val="100000"/>
              </a:lnSpc>
            </a:pPr>
            <a:r>
              <a:rPr b="1" lang="pt-BR" sz="1200" spc="-1" strike="noStrike">
                <a:solidFill>
                  <a:srgbClr val="262626"/>
                </a:solidFill>
                <a:latin typeface="Calibri"/>
                <a:ea typeface="Calibri"/>
              </a:rPr>
              <a:t>Developed by </a:t>
            </a:r>
            <a:r>
              <a:rPr b="0" lang="pt-BR" sz="1200" spc="-1" strike="noStrike">
                <a:solidFill>
                  <a:srgbClr val="262626"/>
                </a:solidFill>
                <a:latin typeface="Calibri"/>
                <a:ea typeface="Calibri"/>
              </a:rPr>
              <a:t>ENERGIA, World Bank Group/ESMAP and UN Women</a:t>
            </a:r>
            <a:endParaRPr b="0" lang="pt-BR" sz="1200" spc="-1" strike="noStrike">
              <a:latin typeface="Arial"/>
            </a:endParaRPr>
          </a:p>
          <a:p>
            <a:pPr>
              <a:lnSpc>
                <a:spcPct val="100000"/>
              </a:lnSpc>
            </a:pPr>
            <a:r>
              <a:rPr b="1" lang="pt-BR" sz="1200" spc="-1" strike="noStrike">
                <a:solidFill>
                  <a:srgbClr val="262626"/>
                </a:solidFill>
                <a:latin typeface="Calibri"/>
                <a:ea typeface="Calibri"/>
              </a:rPr>
              <a:t>In collaboration with </a:t>
            </a:r>
            <a:r>
              <a:rPr b="0" lang="pt-BR" sz="1200" spc="-1" strike="noStrike">
                <a:solidFill>
                  <a:srgbClr val="262626"/>
                </a:solidFill>
                <a:latin typeface="Calibri"/>
                <a:ea typeface="Calibri"/>
              </a:rPr>
              <a:t>SEforAll and IEA</a:t>
            </a:r>
            <a:endParaRPr b="0" lang="pt-BR" sz="1200" spc="-1" strike="noStrike">
              <a:latin typeface="Arial"/>
            </a:endParaRPr>
          </a:p>
        </p:txBody>
      </p:sp>
      <p:sp>
        <p:nvSpPr>
          <p:cNvPr id="68" name="CustomShape 5"/>
          <p:cNvSpPr/>
          <p:nvPr/>
        </p:nvSpPr>
        <p:spPr>
          <a:xfrm>
            <a:off x="262440" y="1361880"/>
            <a:ext cx="8597160" cy="4664160"/>
          </a:xfrm>
          <a:prstGeom prst="rect">
            <a:avLst/>
          </a:prstGeom>
          <a:noFill/>
          <a:ln>
            <a:noFill/>
          </a:ln>
        </p:spPr>
        <p:style>
          <a:lnRef idx="0"/>
          <a:fillRef idx="0"/>
          <a:effectRef idx="0"/>
          <a:fontRef idx="minor"/>
        </p:style>
        <p:txBody>
          <a:bodyPr lIns="90000" rIns="90000" tIns="45000" bIns="45000"/>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Integrate</a:t>
            </a:r>
            <a:r>
              <a:rPr b="0" lang="pt-BR" sz="2000" spc="-1" strike="noStrike">
                <a:solidFill>
                  <a:srgbClr val="262626"/>
                </a:solidFill>
                <a:latin typeface="Calibri"/>
                <a:ea typeface="Calibri"/>
              </a:rPr>
              <a:t> gender and energy actions within all SDGs, and establish gender-responsive global and national energy sector policies backed by evidence. </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Ensure</a:t>
            </a:r>
            <a:r>
              <a:rPr b="0" lang="pt-BR" sz="2000" spc="-1" strike="noStrike">
                <a:solidFill>
                  <a:srgbClr val="262626"/>
                </a:solidFill>
                <a:latin typeface="Calibri"/>
                <a:ea typeface="Calibri"/>
              </a:rPr>
              <a:t> equal participation of women in decision-making bodies in energy institutions</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Reduce </a:t>
            </a:r>
            <a:r>
              <a:rPr b="0" lang="pt-BR" sz="2000" spc="-1" strike="noStrike">
                <a:solidFill>
                  <a:srgbClr val="262626"/>
                </a:solidFill>
                <a:latin typeface="Calibri"/>
                <a:ea typeface="Calibri"/>
              </a:rPr>
              <a:t>barriers in energy industry for women, and </a:t>
            </a:r>
            <a:r>
              <a:rPr b="1" lang="pt-BR" sz="2000" spc="-1" strike="noStrike">
                <a:solidFill>
                  <a:srgbClr val="262626"/>
                </a:solidFill>
                <a:latin typeface="Calibri"/>
                <a:ea typeface="Calibri"/>
              </a:rPr>
              <a:t>increase</a:t>
            </a:r>
            <a:r>
              <a:rPr b="0" lang="pt-BR" sz="2000" spc="-1" strike="noStrike">
                <a:solidFill>
                  <a:srgbClr val="262626"/>
                </a:solidFill>
                <a:latin typeface="Calibri"/>
                <a:ea typeface="Calibri"/>
              </a:rPr>
              <a:t> their representation on national and global energy bodies</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Promote and invest </a:t>
            </a:r>
            <a:r>
              <a:rPr b="0" lang="pt-BR" sz="2000" spc="-1" strike="noStrike">
                <a:solidFill>
                  <a:srgbClr val="262626"/>
                </a:solidFill>
                <a:latin typeface="Calibri"/>
                <a:ea typeface="Calibri"/>
              </a:rPr>
              <a:t>more in clean cooking technologies and decentralised sustainable energy technologies that support gender equality and women’s economic empowerment</a:t>
            </a:r>
            <a:endParaRPr b="0" lang="pt-BR" sz="2000" spc="-1" strike="noStrike">
              <a:latin typeface="Arial"/>
            </a:endParaRPr>
          </a:p>
          <a:p>
            <a:pPr marL="343080" indent="-342720">
              <a:lnSpc>
                <a:spcPct val="100000"/>
              </a:lnSpc>
              <a:spcAft>
                <a:spcPts val="2401"/>
              </a:spcAft>
              <a:buClr>
                <a:srgbClr val="000000"/>
              </a:buClr>
              <a:buFont typeface="ZapfDingbatsITC"/>
              <a:buChar char="➪"/>
            </a:pPr>
            <a:r>
              <a:rPr b="0" lang="pt-BR" sz="2000" spc="-1" strike="noStrike">
                <a:solidFill>
                  <a:srgbClr val="000000"/>
                </a:solidFill>
                <a:latin typeface="DengXian"/>
                <a:ea typeface="Calibri"/>
              </a:rPr>
              <a:t>Empower women in the design, production and distribution of modern energy services</a:t>
            </a:r>
            <a:endParaRPr b="0" lang="pt-BR" sz="2000" spc="-1" strike="noStrike">
              <a:latin typeface="Arial"/>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CustomShape 1"/>
          <p:cNvSpPr/>
          <p:nvPr/>
        </p:nvSpPr>
        <p:spPr>
          <a:xfrm>
            <a:off x="0" y="0"/>
            <a:ext cx="9143640" cy="592560"/>
          </a:xfrm>
          <a:prstGeom prst="rect">
            <a:avLst/>
          </a:prstGeom>
          <a:solidFill>
            <a:srgbClr val="142f46"/>
          </a:solidFill>
          <a:ln>
            <a:noFill/>
          </a:ln>
        </p:spPr>
        <p:style>
          <a:lnRef idx="2">
            <a:schemeClr val="accent1">
              <a:shade val="50000"/>
            </a:schemeClr>
          </a:lnRef>
          <a:fillRef idx="1">
            <a:schemeClr val="accent1"/>
          </a:fillRef>
          <a:effectRef idx="0">
            <a:schemeClr val="accent1"/>
          </a:effectRef>
          <a:fontRef idx="minor"/>
        </p:style>
      </p:sp>
      <p:sp>
        <p:nvSpPr>
          <p:cNvPr id="70" name="CustomShape 2"/>
          <p:cNvSpPr/>
          <p:nvPr/>
        </p:nvSpPr>
        <p:spPr>
          <a:xfrm>
            <a:off x="94320" y="659520"/>
            <a:ext cx="6857640" cy="618120"/>
          </a:xfrm>
          <a:prstGeom prst="rect">
            <a:avLst/>
          </a:prstGeom>
          <a:noFill/>
          <a:ln>
            <a:noFill/>
          </a:ln>
        </p:spPr>
        <p:style>
          <a:lnRef idx="0"/>
          <a:fillRef idx="0"/>
          <a:effectRef idx="0"/>
          <a:fontRef idx="minor"/>
        </p:style>
        <p:txBody>
          <a:bodyPr anchor="b">
            <a:normAutofit/>
          </a:bodyPr>
          <a:p>
            <a:pPr>
              <a:lnSpc>
                <a:spcPct val="90000"/>
              </a:lnSpc>
              <a:spcBef>
                <a:spcPts val="751"/>
              </a:spcBef>
            </a:pPr>
            <a:r>
              <a:rPr b="1" lang="pt-BR" sz="2400" spc="-1" strike="noStrike">
                <a:solidFill>
                  <a:srgbClr val="0070c0"/>
                </a:solidFill>
                <a:latin typeface="Calibri"/>
                <a:ea typeface="Calibri"/>
              </a:rPr>
              <a:t>PRIORITY ACTIONS</a:t>
            </a:r>
            <a:endParaRPr b="0" lang="pt-BR" sz="2400" spc="-1" strike="noStrike">
              <a:latin typeface="Arial"/>
            </a:endParaRPr>
          </a:p>
        </p:txBody>
      </p:sp>
      <p:pic>
        <p:nvPicPr>
          <p:cNvPr id="71" name="Imagen 11" descr=""/>
          <p:cNvPicPr/>
          <p:nvPr/>
        </p:nvPicPr>
        <p:blipFill>
          <a:blip r:embed="rId1"/>
          <a:stretch/>
        </p:blipFill>
        <p:spPr>
          <a:xfrm>
            <a:off x="5442840" y="2455920"/>
            <a:ext cx="5039640" cy="5039640"/>
          </a:xfrm>
          <a:prstGeom prst="rect">
            <a:avLst/>
          </a:prstGeom>
          <a:ln>
            <a:noFill/>
          </a:ln>
        </p:spPr>
      </p:pic>
      <p:sp>
        <p:nvSpPr>
          <p:cNvPr id="72" name="CustomShape 3"/>
          <p:cNvSpPr/>
          <p:nvPr/>
        </p:nvSpPr>
        <p:spPr>
          <a:xfrm>
            <a:off x="170640" y="97560"/>
            <a:ext cx="8371800" cy="618120"/>
          </a:xfrm>
          <a:prstGeom prst="rect">
            <a:avLst/>
          </a:prstGeom>
          <a:noFill/>
          <a:ln>
            <a:noFill/>
          </a:ln>
        </p:spPr>
        <p:style>
          <a:lnRef idx="0"/>
          <a:fillRef idx="0"/>
          <a:effectRef idx="0"/>
          <a:fontRef idx="minor"/>
        </p:style>
        <p:txBody>
          <a:bodyPr/>
          <a:p>
            <a:pPr>
              <a:lnSpc>
                <a:spcPct val="90000"/>
              </a:lnSpc>
              <a:spcBef>
                <a:spcPts val="751"/>
              </a:spcBef>
            </a:pPr>
            <a:r>
              <a:rPr b="1" lang="pt-BR" sz="2400" spc="-1" strike="noStrike">
                <a:solidFill>
                  <a:srgbClr val="ffc000"/>
                </a:solidFill>
                <a:latin typeface="Calibri"/>
                <a:ea typeface="Calibri"/>
              </a:rPr>
              <a:t>POLICY BRIEF #12  </a:t>
            </a:r>
            <a:r>
              <a:rPr b="1" lang="pt-BR" sz="2400" spc="-1" strike="noStrike">
                <a:solidFill>
                  <a:srgbClr val="ffffff"/>
                </a:solidFill>
                <a:latin typeface="Calibri"/>
                <a:ea typeface="Calibri"/>
              </a:rPr>
              <a:t>Global Progress of SDG7 - Energy and Gender</a:t>
            </a:r>
            <a:endParaRPr b="0" lang="pt-BR" sz="2400" spc="-1" strike="noStrike">
              <a:latin typeface="Arial"/>
            </a:endParaRPr>
          </a:p>
        </p:txBody>
      </p:sp>
      <p:sp>
        <p:nvSpPr>
          <p:cNvPr id="73" name="CustomShape 4"/>
          <p:cNvSpPr/>
          <p:nvPr/>
        </p:nvSpPr>
        <p:spPr>
          <a:xfrm>
            <a:off x="170640" y="6317280"/>
            <a:ext cx="8780400" cy="455400"/>
          </a:xfrm>
          <a:prstGeom prst="rect">
            <a:avLst/>
          </a:prstGeom>
          <a:noFill/>
          <a:ln>
            <a:solidFill>
              <a:schemeClr val="tx1">
                <a:lumMod val="85000"/>
                <a:lumOff val="15000"/>
              </a:schemeClr>
            </a:solidFill>
          </a:ln>
        </p:spPr>
        <p:style>
          <a:lnRef idx="0"/>
          <a:fillRef idx="0"/>
          <a:effectRef idx="0"/>
          <a:fontRef idx="minor"/>
        </p:style>
        <p:txBody>
          <a:bodyPr lIns="90000" rIns="90000" tIns="45000" bIns="45000"/>
          <a:p>
            <a:pPr>
              <a:lnSpc>
                <a:spcPct val="100000"/>
              </a:lnSpc>
            </a:pPr>
            <a:r>
              <a:rPr b="1" lang="pt-BR" sz="1200" spc="-1" strike="noStrike">
                <a:solidFill>
                  <a:srgbClr val="262626"/>
                </a:solidFill>
                <a:latin typeface="Calibri"/>
                <a:ea typeface="Calibri"/>
              </a:rPr>
              <a:t>Developed by </a:t>
            </a:r>
            <a:r>
              <a:rPr b="0" lang="pt-BR" sz="1200" spc="-1" strike="noStrike">
                <a:solidFill>
                  <a:srgbClr val="262626"/>
                </a:solidFill>
                <a:latin typeface="Calibri"/>
                <a:ea typeface="Calibri"/>
              </a:rPr>
              <a:t>ENERGIA, World Bank Group/ESMAP and UN Women</a:t>
            </a:r>
            <a:endParaRPr b="0" lang="pt-BR" sz="1200" spc="-1" strike="noStrike">
              <a:latin typeface="Arial"/>
            </a:endParaRPr>
          </a:p>
          <a:p>
            <a:pPr>
              <a:lnSpc>
                <a:spcPct val="100000"/>
              </a:lnSpc>
            </a:pPr>
            <a:r>
              <a:rPr b="1" lang="pt-BR" sz="1200" spc="-1" strike="noStrike">
                <a:solidFill>
                  <a:srgbClr val="262626"/>
                </a:solidFill>
                <a:latin typeface="Calibri"/>
                <a:ea typeface="Calibri"/>
              </a:rPr>
              <a:t>In collaboration with </a:t>
            </a:r>
            <a:r>
              <a:rPr b="0" lang="pt-BR" sz="1200" spc="-1" strike="noStrike">
                <a:solidFill>
                  <a:srgbClr val="262626"/>
                </a:solidFill>
                <a:latin typeface="Calibri"/>
                <a:ea typeface="Calibri"/>
              </a:rPr>
              <a:t>SEforAll and IEA</a:t>
            </a:r>
            <a:endParaRPr b="0" lang="pt-BR" sz="1200" spc="-1" strike="noStrike">
              <a:latin typeface="Arial"/>
            </a:endParaRPr>
          </a:p>
        </p:txBody>
      </p:sp>
      <p:sp>
        <p:nvSpPr>
          <p:cNvPr id="74" name="CustomShape 5"/>
          <p:cNvSpPr/>
          <p:nvPr/>
        </p:nvSpPr>
        <p:spPr>
          <a:xfrm>
            <a:off x="262440" y="1361880"/>
            <a:ext cx="8597160" cy="5274000"/>
          </a:xfrm>
          <a:prstGeom prst="rect">
            <a:avLst/>
          </a:prstGeom>
          <a:noFill/>
          <a:ln>
            <a:noFill/>
          </a:ln>
        </p:spPr>
        <p:style>
          <a:lnRef idx="0"/>
          <a:fillRef idx="0"/>
          <a:effectRef idx="0"/>
          <a:fontRef idx="minor"/>
        </p:style>
        <p:txBody>
          <a:bodyPr lIns="90000" rIns="90000" tIns="45000" bIns="45000"/>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Establish</a:t>
            </a:r>
            <a:r>
              <a:rPr b="0" lang="pt-BR" sz="2000" spc="-1" strike="noStrike">
                <a:solidFill>
                  <a:srgbClr val="262626"/>
                </a:solidFill>
                <a:latin typeface="Calibri"/>
                <a:ea typeface="Calibri"/>
              </a:rPr>
              <a:t> financing schemes to support gender-specific programmes and women’s access to capital. </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Raise </a:t>
            </a:r>
            <a:r>
              <a:rPr b="0" lang="pt-BR" sz="2000" spc="-1" strike="noStrike">
                <a:solidFill>
                  <a:srgbClr val="262626"/>
                </a:solidFill>
                <a:latin typeface="Calibri"/>
                <a:ea typeface="Calibri"/>
              </a:rPr>
              <a:t>efforts to promote women-centric business models  and </a:t>
            </a:r>
            <a:r>
              <a:rPr b="0" lang="pt-BR" sz="2000" spc="-1" strike="noStrike">
                <a:solidFill>
                  <a:srgbClr val="000000"/>
                </a:solidFill>
                <a:latin typeface="DengXian"/>
                <a:ea typeface="Calibri"/>
              </a:rPr>
              <a:t>develop women’s technical and business skills </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Support</a:t>
            </a:r>
            <a:r>
              <a:rPr b="0" lang="pt-BR" sz="2000" spc="-1" strike="noStrike">
                <a:solidFill>
                  <a:srgbClr val="262626"/>
                </a:solidFill>
                <a:latin typeface="Calibri"/>
                <a:ea typeface="Calibri"/>
              </a:rPr>
              <a:t> international and national energy and climate change programmes and mechanisms to integrate gender concerns in programming</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Develop</a:t>
            </a:r>
            <a:r>
              <a:rPr b="0" lang="pt-BR" sz="2000" spc="-1" strike="noStrike">
                <a:solidFill>
                  <a:srgbClr val="262626"/>
                </a:solidFill>
                <a:latin typeface="Calibri"/>
                <a:ea typeface="Calibri"/>
              </a:rPr>
              <a:t> gender-responsive policies, programmes and monitoring systems</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Ensure </a:t>
            </a:r>
            <a:r>
              <a:rPr b="0" lang="pt-BR" sz="2000" spc="-1" strike="noStrike">
                <a:solidFill>
                  <a:srgbClr val="262626"/>
                </a:solidFill>
                <a:latin typeface="Calibri"/>
                <a:ea typeface="Calibri"/>
              </a:rPr>
              <a:t>sex disaggregation and gender analysis of data to monitor SDG 7</a:t>
            </a:r>
            <a:endParaRPr b="0" lang="pt-BR" sz="2000" spc="-1" strike="noStrike">
              <a:latin typeface="Arial"/>
            </a:endParaRPr>
          </a:p>
          <a:p>
            <a:pPr marL="343080" indent="-342720">
              <a:lnSpc>
                <a:spcPct val="100000"/>
              </a:lnSpc>
              <a:spcAft>
                <a:spcPts val="2401"/>
              </a:spcAft>
              <a:buClr>
                <a:srgbClr val="262626"/>
              </a:buClr>
              <a:buFont typeface="ZapfDingbatsITC"/>
              <a:buChar char="➪"/>
            </a:pPr>
            <a:r>
              <a:rPr b="1" lang="pt-BR" sz="2000" spc="-1" strike="noStrike">
                <a:solidFill>
                  <a:srgbClr val="262626"/>
                </a:solidFill>
                <a:latin typeface="Calibri"/>
                <a:ea typeface="Calibri"/>
              </a:rPr>
              <a:t>Support</a:t>
            </a:r>
            <a:r>
              <a:rPr b="0" lang="pt-BR" sz="2000" spc="-1" strike="noStrike">
                <a:solidFill>
                  <a:srgbClr val="262626"/>
                </a:solidFill>
                <a:latin typeface="Calibri"/>
                <a:ea typeface="Calibri"/>
              </a:rPr>
              <a:t> international and national energy and climate change programmes and mechanisms to integrate gender concerns in programming</a:t>
            </a:r>
            <a:endParaRPr b="0" lang="pt-BR" sz="2000" spc="-1" strike="noStrike">
              <a:latin typeface="Arial"/>
            </a:endParaRPr>
          </a:p>
          <a:p>
            <a:pPr>
              <a:lnSpc>
                <a:spcPct val="100000"/>
              </a:lnSpc>
              <a:spcAft>
                <a:spcPts val="2401"/>
              </a:spcAft>
            </a:pPr>
            <a:endParaRPr b="0" lang="pt-BR" sz="2000" spc="-1" strike="noStrike">
              <a:latin typeface="Arial"/>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CustomShape 1"/>
          <p:cNvSpPr/>
          <p:nvPr/>
        </p:nvSpPr>
        <p:spPr>
          <a:xfrm>
            <a:off x="0" y="4953600"/>
            <a:ext cx="9143640" cy="1903680"/>
          </a:xfrm>
          <a:prstGeom prst="rect">
            <a:avLst/>
          </a:prstGeom>
          <a:solidFill>
            <a:srgbClr val="142f46"/>
          </a:solidFill>
          <a:ln>
            <a:noFill/>
          </a:ln>
        </p:spPr>
        <p:style>
          <a:lnRef idx="2">
            <a:schemeClr val="accent1">
              <a:shade val="50000"/>
            </a:schemeClr>
          </a:lnRef>
          <a:fillRef idx="1">
            <a:schemeClr val="accent1"/>
          </a:fillRef>
          <a:effectRef idx="0">
            <a:schemeClr val="accent1"/>
          </a:effectRef>
          <a:fontRef idx="minor"/>
        </p:style>
      </p:sp>
      <p:pic>
        <p:nvPicPr>
          <p:cNvPr id="76" name="Picture 7" descr=""/>
          <p:cNvPicPr/>
          <p:nvPr/>
        </p:nvPicPr>
        <p:blipFill>
          <a:blip r:embed="rId1"/>
          <a:stretch/>
        </p:blipFill>
        <p:spPr>
          <a:xfrm>
            <a:off x="2553120" y="4198320"/>
            <a:ext cx="3966480" cy="584640"/>
          </a:xfrm>
          <a:prstGeom prst="rect">
            <a:avLst/>
          </a:prstGeom>
          <a:ln>
            <a:noFill/>
          </a:ln>
        </p:spPr>
      </p:pic>
      <p:pic>
        <p:nvPicPr>
          <p:cNvPr id="77" name="Picture 7" descr=""/>
          <p:cNvPicPr/>
          <p:nvPr/>
        </p:nvPicPr>
        <p:blipFill>
          <a:blip r:embed="rId2"/>
          <a:stretch/>
        </p:blipFill>
        <p:spPr>
          <a:xfrm>
            <a:off x="8175240" y="4180320"/>
            <a:ext cx="609120" cy="569160"/>
          </a:xfrm>
          <a:prstGeom prst="rect">
            <a:avLst/>
          </a:prstGeom>
          <a:ln>
            <a:noFill/>
          </a:ln>
        </p:spPr>
      </p:pic>
      <p:sp>
        <p:nvSpPr>
          <p:cNvPr id="78" name="TextShape 2"/>
          <p:cNvSpPr txBox="1"/>
          <p:nvPr/>
        </p:nvSpPr>
        <p:spPr>
          <a:xfrm>
            <a:off x="1143000" y="1122480"/>
            <a:ext cx="6857640" cy="2387160"/>
          </a:xfrm>
          <a:prstGeom prst="rect">
            <a:avLst/>
          </a:prstGeom>
          <a:noFill/>
          <a:ln>
            <a:noFill/>
          </a:ln>
        </p:spPr>
        <p:txBody>
          <a:bodyPr anchor="b"/>
          <a:p>
            <a:endParaRPr b="0" lang="en-US" sz="1800" spc="-1" strike="noStrike">
              <a:solidFill>
                <a:srgbClr val="000000"/>
              </a:solidFill>
              <a:latin typeface="DengXian"/>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1411</TotalTime>
  <Application>LibreOffice/6.0.3.2$Windows_X86_64 LibreOffice_project/8f48d515416608e3a835360314dac7e47fd0b821</Application>
  <Words>1488</Words>
  <Paragraphs>66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2018-03-14T12:13:39Z</dcterms:created>
  <dc:creator>Microsoft Office 用户</dc:creator>
  <dc:description/>
  <dc:language>pt-BR</dc:language>
  <cp:lastModifiedBy>Sheila Oparaocha</cp:lastModifiedBy>
  <dcterms:modified xsi:type="dcterms:W3CDTF">2018-06-27T11:05:32Z</dcterms:modified>
  <cp:revision>341</cp:revision>
  <dc:subject/>
  <dc:title>Cover</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4</vt:i4>
  </property>
  <property fmtid="{D5CDD505-2E9C-101B-9397-08002B2CF9AE}" pid="8" name="PresentationFormat">
    <vt:lpwstr>On-screen Show (4:3)</vt:lpwstr>
  </property>
  <property fmtid="{D5CDD505-2E9C-101B-9397-08002B2CF9AE}" pid="9" name="ScaleCrop">
    <vt:bool>0</vt:bool>
  </property>
  <property fmtid="{D5CDD505-2E9C-101B-9397-08002B2CF9AE}" pid="10" name="ShareDoc">
    <vt:bool>0</vt:bool>
  </property>
  <property fmtid="{D5CDD505-2E9C-101B-9397-08002B2CF9AE}" pid="11" name="Slides">
    <vt:i4>5</vt:i4>
  </property>
</Properties>
</file>